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8" r:id="rId3"/>
    <p:sldId id="278" r:id="rId4"/>
    <p:sldId id="287" r:id="rId5"/>
    <p:sldId id="304" r:id="rId6"/>
    <p:sldId id="305" r:id="rId7"/>
    <p:sldId id="303" r:id="rId8"/>
    <p:sldId id="306" r:id="rId9"/>
    <p:sldId id="307" r:id="rId10"/>
    <p:sldId id="285" r:id="rId11"/>
    <p:sldId id="286" r:id="rId12"/>
    <p:sldId id="288" r:id="rId13"/>
    <p:sldId id="302"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284" r:id="rId2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Flores C." initials="WFC" lastIdx="3" clrIdx="0">
    <p:extLst>
      <p:ext uri="{19B8F6BF-5375-455C-9EA6-DF929625EA0E}">
        <p15:presenceInfo xmlns:p15="http://schemas.microsoft.com/office/powerpoint/2012/main" userId="f7ecb6bdf98182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F88E2-DF17-478B-95F4-C6B3343E9092}" v="1" dt="2019-12-26T14:59:16.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6600" autoAdjust="0"/>
  </p:normalViewPr>
  <p:slideViewPr>
    <p:cSldViewPr snapToGrid="0" snapToObjects="1">
      <p:cViewPr varScale="1">
        <p:scale>
          <a:sx n="45" d="100"/>
          <a:sy n="45" d="100"/>
        </p:scale>
        <p:origin x="167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Flores C." userId="f7ecb6bdf981827b" providerId="LiveId" clId="{AAAF88E2-DF17-478B-95F4-C6B3343E9092}"/>
    <pc:docChg chg="custSel modSld">
      <pc:chgData name="Williams Flores C." userId="f7ecb6bdf981827b" providerId="LiveId" clId="{AAAF88E2-DF17-478B-95F4-C6B3343E9092}" dt="2019-12-26T15:02:27.427" v="970" actId="313"/>
      <pc:docMkLst>
        <pc:docMk/>
      </pc:docMkLst>
      <pc:sldChg chg="modSp">
        <pc:chgData name="Williams Flores C." userId="f7ecb6bdf981827b" providerId="LiveId" clId="{AAAF88E2-DF17-478B-95F4-C6B3343E9092}" dt="2019-12-26T15:02:27.427" v="970" actId="313"/>
        <pc:sldMkLst>
          <pc:docMk/>
          <pc:sldMk cId="2557945175" sldId="284"/>
        </pc:sldMkLst>
        <pc:spChg chg="mod">
          <ac:chgData name="Williams Flores C." userId="f7ecb6bdf981827b" providerId="LiveId" clId="{AAAF88E2-DF17-478B-95F4-C6B3343E9092}" dt="2019-12-26T15:02:27.427" v="970" actId="313"/>
          <ac:spMkLst>
            <pc:docMk/>
            <pc:sldMk cId="2557945175" sldId="284"/>
            <ac:spMk id="3" creationId="{6AEA6247-74D3-E441-A4B1-0FE745235EFB}"/>
          </ac:spMkLst>
        </pc:spChg>
      </pc:sldChg>
      <pc:sldChg chg="modSp">
        <pc:chgData name="Williams Flores C." userId="f7ecb6bdf981827b" providerId="LiveId" clId="{AAAF88E2-DF17-478B-95F4-C6B3343E9092}" dt="2019-12-26T14:58:34.305" v="1" actId="113"/>
        <pc:sldMkLst>
          <pc:docMk/>
          <pc:sldMk cId="1579411047" sldId="306"/>
        </pc:sldMkLst>
        <pc:spChg chg="mod">
          <ac:chgData name="Williams Flores C." userId="f7ecb6bdf981827b" providerId="LiveId" clId="{AAAF88E2-DF17-478B-95F4-C6B3343E9092}" dt="2019-12-26T14:58:34.305" v="1" actId="113"/>
          <ac:spMkLst>
            <pc:docMk/>
            <pc:sldMk cId="1579411047" sldId="306"/>
            <ac:spMk id="3" creationId="{293D483F-D3D2-4142-8AA8-2C13AEF7D247}"/>
          </ac:spMkLst>
        </pc:spChg>
      </pc:sldChg>
    </pc:docChg>
  </pc:docChgLst>
  <pc:docChgLst>
    <pc:chgData name="Williams Flores C." userId="f7ecb6bdf981827b" providerId="LiveId" clId="{5C71A1AC-513B-4B6D-87C3-24B167CC262D}"/>
    <pc:docChg chg="undo redo custSel addSld delSld modSld sldOrd">
      <pc:chgData name="Williams Flores C." userId="f7ecb6bdf981827b" providerId="LiveId" clId="{5C71A1AC-513B-4B6D-87C3-24B167CC262D}" dt="2019-12-03T02:11:28.744" v="4601" actId="14100"/>
      <pc:docMkLst>
        <pc:docMk/>
      </pc:docMkLst>
      <pc:sldChg chg="modSp">
        <pc:chgData name="Williams Flores C." userId="f7ecb6bdf981827b" providerId="LiveId" clId="{5C71A1AC-513B-4B6D-87C3-24B167CC262D}" dt="2019-12-02T22:37:19.273" v="251" actId="20577"/>
        <pc:sldMkLst>
          <pc:docMk/>
          <pc:sldMk cId="182233829" sldId="278"/>
        </pc:sldMkLst>
        <pc:spChg chg="mod">
          <ac:chgData name="Williams Flores C." userId="f7ecb6bdf981827b" providerId="LiveId" clId="{5C71A1AC-513B-4B6D-87C3-24B167CC262D}" dt="2019-12-02T22:37:19.273" v="251" actId="20577"/>
          <ac:spMkLst>
            <pc:docMk/>
            <pc:sldMk cId="182233829" sldId="278"/>
            <ac:spMk id="4" creationId="{5F750691-DAB0-AA4F-B577-B16F30A46F18}"/>
          </ac:spMkLst>
        </pc:spChg>
      </pc:sldChg>
      <pc:sldChg chg="modSp modNotesTx">
        <pc:chgData name="Williams Flores C." userId="f7ecb6bdf981827b" providerId="LiveId" clId="{5C71A1AC-513B-4B6D-87C3-24B167CC262D}" dt="2019-12-02T22:38:57.695" v="346" actId="20577"/>
        <pc:sldMkLst>
          <pc:docMk/>
          <pc:sldMk cId="3455465559" sldId="285"/>
        </pc:sldMkLst>
        <pc:spChg chg="mod">
          <ac:chgData name="Williams Flores C." userId="f7ecb6bdf981827b" providerId="LiveId" clId="{5C71A1AC-513B-4B6D-87C3-24B167CC262D}" dt="2019-12-02T22:38:35.601" v="264" actId="20577"/>
          <ac:spMkLst>
            <pc:docMk/>
            <pc:sldMk cId="3455465559" sldId="285"/>
            <ac:spMk id="3" creationId="{00000000-0000-0000-0000-000000000000}"/>
          </ac:spMkLst>
        </pc:spChg>
      </pc:sldChg>
      <pc:sldChg chg="modSp">
        <pc:chgData name="Williams Flores C." userId="f7ecb6bdf981827b" providerId="LiveId" clId="{5C71A1AC-513B-4B6D-87C3-24B167CC262D}" dt="2019-12-02T22:39:27.308" v="350" actId="1076"/>
        <pc:sldMkLst>
          <pc:docMk/>
          <pc:sldMk cId="1242889221" sldId="286"/>
        </pc:sldMkLst>
        <pc:grpChg chg="mod">
          <ac:chgData name="Williams Flores C." userId="f7ecb6bdf981827b" providerId="LiveId" clId="{5C71A1AC-513B-4B6D-87C3-24B167CC262D}" dt="2019-12-02T22:39:27.308" v="350" actId="1076"/>
          <ac:grpSpMkLst>
            <pc:docMk/>
            <pc:sldMk cId="1242889221" sldId="286"/>
            <ac:grpSpMk id="4" creationId="{00000000-0000-0000-0000-000000000000}"/>
          </ac:grpSpMkLst>
        </pc:grpChg>
      </pc:sldChg>
      <pc:sldChg chg="modSp ord">
        <pc:chgData name="Williams Flores C." userId="f7ecb6bdf981827b" providerId="LiveId" clId="{5C71A1AC-513B-4B6D-87C3-24B167CC262D}" dt="2019-12-03T01:49:55.440" v="2174" actId="313"/>
        <pc:sldMkLst>
          <pc:docMk/>
          <pc:sldMk cId="3636851371" sldId="287"/>
        </pc:sldMkLst>
        <pc:spChg chg="mod">
          <ac:chgData name="Williams Flores C." userId="f7ecb6bdf981827b" providerId="LiveId" clId="{5C71A1AC-513B-4B6D-87C3-24B167CC262D}" dt="2019-12-03T01:49:55.440" v="2174" actId="313"/>
          <ac:spMkLst>
            <pc:docMk/>
            <pc:sldMk cId="3636851371" sldId="287"/>
            <ac:spMk id="3" creationId="{00000000-0000-0000-0000-000000000000}"/>
          </ac:spMkLst>
        </pc:spChg>
      </pc:sldChg>
      <pc:sldChg chg="modSp">
        <pc:chgData name="Williams Flores C." userId="f7ecb6bdf981827b" providerId="LiveId" clId="{5C71A1AC-513B-4B6D-87C3-24B167CC262D}" dt="2019-12-02T22:49:55.143" v="759" actId="20577"/>
        <pc:sldMkLst>
          <pc:docMk/>
          <pc:sldMk cId="3483722582" sldId="288"/>
        </pc:sldMkLst>
        <pc:spChg chg="mod">
          <ac:chgData name="Williams Flores C." userId="f7ecb6bdf981827b" providerId="LiveId" clId="{5C71A1AC-513B-4B6D-87C3-24B167CC262D}" dt="2019-12-02T22:49:55.143" v="759" actId="20577"/>
          <ac:spMkLst>
            <pc:docMk/>
            <pc:sldMk cId="3483722582" sldId="288"/>
            <ac:spMk id="2" creationId="{00000000-0000-0000-0000-000000000000}"/>
          </ac:spMkLst>
        </pc:spChg>
        <pc:spChg chg="mod">
          <ac:chgData name="Williams Flores C." userId="f7ecb6bdf981827b" providerId="LiveId" clId="{5C71A1AC-513B-4B6D-87C3-24B167CC262D}" dt="2019-12-02T22:49:32.995" v="745"/>
          <ac:spMkLst>
            <pc:docMk/>
            <pc:sldMk cId="3483722582" sldId="288"/>
            <ac:spMk id="3" creationId="{00000000-0000-0000-0000-000000000000}"/>
          </ac:spMkLst>
        </pc:spChg>
      </pc:sldChg>
      <pc:sldChg chg="modSp">
        <pc:chgData name="Williams Flores C." userId="f7ecb6bdf981827b" providerId="LiveId" clId="{5C71A1AC-513B-4B6D-87C3-24B167CC262D}" dt="2019-12-02T23:59:01.162" v="1548" actId="20577"/>
        <pc:sldMkLst>
          <pc:docMk/>
          <pc:sldMk cId="2986262095" sldId="289"/>
        </pc:sldMkLst>
        <pc:spChg chg="mod">
          <ac:chgData name="Williams Flores C." userId="f7ecb6bdf981827b" providerId="LiveId" clId="{5C71A1AC-513B-4B6D-87C3-24B167CC262D}" dt="2019-12-02T23:59:01.162" v="1548" actId="20577"/>
          <ac:spMkLst>
            <pc:docMk/>
            <pc:sldMk cId="2986262095" sldId="289"/>
            <ac:spMk id="3" creationId="{00000000-0000-0000-0000-000000000000}"/>
          </ac:spMkLst>
        </pc:spChg>
        <pc:graphicFrameChg chg="mod">
          <ac:chgData name="Williams Flores C." userId="f7ecb6bdf981827b" providerId="LiveId" clId="{5C71A1AC-513B-4B6D-87C3-24B167CC262D}" dt="2019-12-02T22:55:03.861" v="1317" actId="1076"/>
          <ac:graphicFrameMkLst>
            <pc:docMk/>
            <pc:sldMk cId="2986262095" sldId="289"/>
            <ac:graphicFrameMk id="4" creationId="{75BCB00F-FAE0-40A8-8186-C11ED76FDEA0}"/>
          </ac:graphicFrameMkLst>
        </pc:graphicFrameChg>
        <pc:graphicFrameChg chg="mod">
          <ac:chgData name="Williams Flores C." userId="f7ecb6bdf981827b" providerId="LiveId" clId="{5C71A1AC-513B-4B6D-87C3-24B167CC262D}" dt="2019-12-02T22:55:11.736" v="1318" actId="1076"/>
          <ac:graphicFrameMkLst>
            <pc:docMk/>
            <pc:sldMk cId="2986262095" sldId="289"/>
            <ac:graphicFrameMk id="5" creationId="{75BCB00F-FAE0-40A8-8186-C11ED76FDEA0}"/>
          </ac:graphicFrameMkLst>
        </pc:graphicFrameChg>
      </pc:sldChg>
      <pc:sldChg chg="modSp modNotesTx">
        <pc:chgData name="Williams Flores C." userId="f7ecb6bdf981827b" providerId="LiveId" clId="{5C71A1AC-513B-4B6D-87C3-24B167CC262D}" dt="2019-12-02T22:57:52.882" v="1543" actId="20577"/>
        <pc:sldMkLst>
          <pc:docMk/>
          <pc:sldMk cId="2761405373" sldId="290"/>
        </pc:sldMkLst>
        <pc:spChg chg="mod">
          <ac:chgData name="Williams Flores C." userId="f7ecb6bdf981827b" providerId="LiveId" clId="{5C71A1AC-513B-4B6D-87C3-24B167CC262D}" dt="2019-12-02T22:57:16.485" v="1524" actId="20577"/>
          <ac:spMkLst>
            <pc:docMk/>
            <pc:sldMk cId="2761405373" sldId="290"/>
            <ac:spMk id="3" creationId="{00000000-0000-0000-0000-000000000000}"/>
          </ac:spMkLst>
        </pc:spChg>
      </pc:sldChg>
      <pc:sldChg chg="modSp">
        <pc:chgData name="Williams Flores C." userId="f7ecb6bdf981827b" providerId="LiveId" clId="{5C71A1AC-513B-4B6D-87C3-24B167CC262D}" dt="2019-12-03T00:04:22.148" v="2022" actId="14100"/>
        <pc:sldMkLst>
          <pc:docMk/>
          <pc:sldMk cId="3030409286" sldId="295"/>
        </pc:sldMkLst>
        <pc:spChg chg="mod">
          <ac:chgData name="Williams Flores C." userId="f7ecb6bdf981827b" providerId="LiveId" clId="{5C71A1AC-513B-4B6D-87C3-24B167CC262D}" dt="2019-12-03T00:04:22.148" v="2022" actId="14100"/>
          <ac:spMkLst>
            <pc:docMk/>
            <pc:sldMk cId="3030409286" sldId="295"/>
            <ac:spMk id="2" creationId="{00000000-0000-0000-0000-000000000000}"/>
          </ac:spMkLst>
        </pc:spChg>
      </pc:sldChg>
      <pc:sldChg chg="modSp">
        <pc:chgData name="Williams Flores C." userId="f7ecb6bdf981827b" providerId="LiveId" clId="{5C71A1AC-513B-4B6D-87C3-24B167CC262D}" dt="2019-12-03T00:07:49.447" v="2074" actId="1076"/>
        <pc:sldMkLst>
          <pc:docMk/>
          <pc:sldMk cId="709116709" sldId="296"/>
        </pc:sldMkLst>
        <pc:spChg chg="mod">
          <ac:chgData name="Williams Flores C." userId="f7ecb6bdf981827b" providerId="LiveId" clId="{5C71A1AC-513B-4B6D-87C3-24B167CC262D}" dt="2019-12-03T00:04:37.097" v="2024" actId="207"/>
          <ac:spMkLst>
            <pc:docMk/>
            <pc:sldMk cId="709116709" sldId="296"/>
            <ac:spMk id="2" creationId="{00000000-0000-0000-0000-000000000000}"/>
          </ac:spMkLst>
        </pc:spChg>
        <pc:graphicFrameChg chg="modGraphic">
          <ac:chgData name="Williams Flores C." userId="f7ecb6bdf981827b" providerId="LiveId" clId="{5C71A1AC-513B-4B6D-87C3-24B167CC262D}" dt="2019-12-03T00:07:44.475" v="2073" actId="207"/>
          <ac:graphicFrameMkLst>
            <pc:docMk/>
            <pc:sldMk cId="709116709" sldId="296"/>
            <ac:graphicFrameMk id="4" creationId="{00000000-0000-0000-0000-000000000000}"/>
          </ac:graphicFrameMkLst>
        </pc:graphicFrameChg>
        <pc:picChg chg="mod">
          <ac:chgData name="Williams Flores C." userId="f7ecb6bdf981827b" providerId="LiveId" clId="{5C71A1AC-513B-4B6D-87C3-24B167CC262D}" dt="2019-12-03T00:07:49.447" v="2074" actId="1076"/>
          <ac:picMkLst>
            <pc:docMk/>
            <pc:sldMk cId="709116709" sldId="296"/>
            <ac:picMk id="13" creationId="{00000000-0000-0000-0000-000000000000}"/>
          </ac:picMkLst>
        </pc:picChg>
      </pc:sldChg>
      <pc:sldChg chg="modSp">
        <pc:chgData name="Williams Flores C." userId="f7ecb6bdf981827b" providerId="LiveId" clId="{5C71A1AC-513B-4B6D-87C3-24B167CC262D}" dt="2019-12-03T00:04:52.198" v="2034" actId="14100"/>
        <pc:sldMkLst>
          <pc:docMk/>
          <pc:sldMk cId="3659224721" sldId="297"/>
        </pc:sldMkLst>
        <pc:spChg chg="mod">
          <ac:chgData name="Williams Flores C." userId="f7ecb6bdf981827b" providerId="LiveId" clId="{5C71A1AC-513B-4B6D-87C3-24B167CC262D}" dt="2019-12-03T00:04:52.198" v="2034" actId="14100"/>
          <ac:spMkLst>
            <pc:docMk/>
            <pc:sldMk cId="3659224721" sldId="297"/>
            <ac:spMk id="2" creationId="{00000000-0000-0000-0000-000000000000}"/>
          </ac:spMkLst>
        </pc:spChg>
      </pc:sldChg>
      <pc:sldChg chg="modSp">
        <pc:chgData name="Williams Flores C." userId="f7ecb6bdf981827b" providerId="LiveId" clId="{5C71A1AC-513B-4B6D-87C3-24B167CC262D}" dt="2019-12-03T00:08:14.428" v="2086" actId="207"/>
        <pc:sldMkLst>
          <pc:docMk/>
          <pc:sldMk cId="4172930536" sldId="298"/>
        </pc:sldMkLst>
        <pc:spChg chg="mod">
          <ac:chgData name="Williams Flores C." userId="f7ecb6bdf981827b" providerId="LiveId" clId="{5C71A1AC-513B-4B6D-87C3-24B167CC262D}" dt="2019-12-03T00:08:14.428" v="2086" actId="207"/>
          <ac:spMkLst>
            <pc:docMk/>
            <pc:sldMk cId="4172930536" sldId="298"/>
            <ac:spMk id="2" creationId="{00000000-0000-0000-0000-000000000000}"/>
          </ac:spMkLst>
        </pc:spChg>
      </pc:sldChg>
      <pc:sldChg chg="modSp">
        <pc:chgData name="Williams Flores C." userId="f7ecb6bdf981827b" providerId="LiveId" clId="{5C71A1AC-513B-4B6D-87C3-24B167CC262D}" dt="2019-12-03T02:11:28.744" v="4601" actId="14100"/>
        <pc:sldMkLst>
          <pc:docMk/>
          <pc:sldMk cId="228103732" sldId="299"/>
        </pc:sldMkLst>
        <pc:spChg chg="mod">
          <ac:chgData name="Williams Flores C." userId="f7ecb6bdf981827b" providerId="LiveId" clId="{5C71A1AC-513B-4B6D-87C3-24B167CC262D}" dt="2019-12-03T02:11:28.744" v="4601" actId="14100"/>
          <ac:spMkLst>
            <pc:docMk/>
            <pc:sldMk cId="228103732" sldId="299"/>
            <ac:spMk id="2" creationId="{00000000-0000-0000-0000-000000000000}"/>
          </ac:spMkLst>
        </pc:spChg>
      </pc:sldChg>
      <pc:sldChg chg="addSp delSp modSp">
        <pc:chgData name="Williams Flores C." userId="f7ecb6bdf981827b" providerId="LiveId" clId="{5C71A1AC-513B-4B6D-87C3-24B167CC262D}" dt="2019-12-03T00:06:18.365" v="2038" actId="1076"/>
        <pc:sldMkLst>
          <pc:docMk/>
          <pc:sldMk cId="3080610413" sldId="300"/>
        </pc:sldMkLst>
        <pc:spChg chg="mod">
          <ac:chgData name="Williams Flores C." userId="f7ecb6bdf981827b" providerId="LiveId" clId="{5C71A1AC-513B-4B6D-87C3-24B167CC262D}" dt="2019-12-02T23:07:25.791" v="1545" actId="14100"/>
          <ac:spMkLst>
            <pc:docMk/>
            <pc:sldMk cId="3080610413" sldId="300"/>
            <ac:spMk id="2" creationId="{00000000-0000-0000-0000-000000000000}"/>
          </ac:spMkLst>
        </pc:spChg>
        <pc:picChg chg="del">
          <ac:chgData name="Williams Flores C." userId="f7ecb6bdf981827b" providerId="LiveId" clId="{5C71A1AC-513B-4B6D-87C3-24B167CC262D}" dt="2019-12-03T00:05:01.345" v="2035" actId="478"/>
          <ac:picMkLst>
            <pc:docMk/>
            <pc:sldMk cId="3080610413" sldId="300"/>
            <ac:picMk id="4" creationId="{00000000-0000-0000-0000-000000000000}"/>
          </ac:picMkLst>
        </pc:picChg>
        <pc:picChg chg="del">
          <ac:chgData name="Williams Flores C." userId="f7ecb6bdf981827b" providerId="LiveId" clId="{5C71A1AC-513B-4B6D-87C3-24B167CC262D}" dt="2019-12-03T00:05:02.954" v="2036" actId="478"/>
          <ac:picMkLst>
            <pc:docMk/>
            <pc:sldMk cId="3080610413" sldId="300"/>
            <ac:picMk id="5" creationId="{00000000-0000-0000-0000-000000000000}"/>
          </ac:picMkLst>
        </pc:picChg>
        <pc:picChg chg="add mod">
          <ac:chgData name="Williams Flores C." userId="f7ecb6bdf981827b" providerId="LiveId" clId="{5C71A1AC-513B-4B6D-87C3-24B167CC262D}" dt="2019-12-03T00:06:18.365" v="2038" actId="1076"/>
          <ac:picMkLst>
            <pc:docMk/>
            <pc:sldMk cId="3080610413" sldId="300"/>
            <ac:picMk id="7" creationId="{54FBB306-4821-4310-BE93-0D294A229E59}"/>
          </ac:picMkLst>
        </pc:picChg>
      </pc:sldChg>
      <pc:sldChg chg="modSp">
        <pc:chgData name="Williams Flores C." userId="f7ecb6bdf981827b" providerId="LiveId" clId="{5C71A1AC-513B-4B6D-87C3-24B167CC262D}" dt="2019-12-02T23:07:37.084" v="1547" actId="207"/>
        <pc:sldMkLst>
          <pc:docMk/>
          <pc:sldMk cId="3285355945" sldId="301"/>
        </pc:sldMkLst>
        <pc:spChg chg="mod">
          <ac:chgData name="Williams Flores C." userId="f7ecb6bdf981827b" providerId="LiveId" clId="{5C71A1AC-513B-4B6D-87C3-24B167CC262D}" dt="2019-12-02T23:07:37.084" v="1547" actId="207"/>
          <ac:spMkLst>
            <pc:docMk/>
            <pc:sldMk cId="3285355945" sldId="301"/>
            <ac:spMk id="2" creationId="{00000000-0000-0000-0000-000000000000}"/>
          </ac:spMkLst>
        </pc:spChg>
      </pc:sldChg>
      <pc:sldChg chg="modSp add">
        <pc:chgData name="Williams Flores C." userId="f7ecb6bdf981827b" providerId="LiveId" clId="{5C71A1AC-513B-4B6D-87C3-24B167CC262D}" dt="2019-12-02T22:52:48.403" v="1154" actId="20577"/>
        <pc:sldMkLst>
          <pc:docMk/>
          <pc:sldMk cId="75709445" sldId="302"/>
        </pc:sldMkLst>
        <pc:spChg chg="mod">
          <ac:chgData name="Williams Flores C." userId="f7ecb6bdf981827b" providerId="LiveId" clId="{5C71A1AC-513B-4B6D-87C3-24B167CC262D}" dt="2019-12-02T22:49:50.495" v="756" actId="20577"/>
          <ac:spMkLst>
            <pc:docMk/>
            <pc:sldMk cId="75709445" sldId="302"/>
            <ac:spMk id="2" creationId="{9427CC01-76A1-4341-9ACA-3794C5591260}"/>
          </ac:spMkLst>
        </pc:spChg>
        <pc:spChg chg="mod">
          <ac:chgData name="Williams Flores C." userId="f7ecb6bdf981827b" providerId="LiveId" clId="{5C71A1AC-513B-4B6D-87C3-24B167CC262D}" dt="2019-12-02T22:52:48.403" v="1154" actId="20577"/>
          <ac:spMkLst>
            <pc:docMk/>
            <pc:sldMk cId="75709445" sldId="302"/>
            <ac:spMk id="3" creationId="{7808D0E0-D493-4C30-97D1-E8499166FADC}"/>
          </ac:spMkLst>
        </pc:spChg>
      </pc:sldChg>
      <pc:sldChg chg="modSp add ord">
        <pc:chgData name="Williams Flores C." userId="f7ecb6bdf981827b" providerId="LiveId" clId="{5C71A1AC-513B-4B6D-87C3-24B167CC262D}" dt="2019-12-03T02:08:51.718" v="4592" actId="20577"/>
        <pc:sldMkLst>
          <pc:docMk/>
          <pc:sldMk cId="824199009" sldId="303"/>
        </pc:sldMkLst>
        <pc:spChg chg="mod">
          <ac:chgData name="Williams Flores C." userId="f7ecb6bdf981827b" providerId="LiveId" clId="{5C71A1AC-513B-4B6D-87C3-24B167CC262D}" dt="2019-12-02T23:59:22.646" v="1570" actId="20577"/>
          <ac:spMkLst>
            <pc:docMk/>
            <pc:sldMk cId="824199009" sldId="303"/>
            <ac:spMk id="2" creationId="{35F6BD0A-F5C7-4DFD-A3D1-F4D967CD15C9}"/>
          </ac:spMkLst>
        </pc:spChg>
        <pc:spChg chg="mod">
          <ac:chgData name="Williams Flores C." userId="f7ecb6bdf981827b" providerId="LiveId" clId="{5C71A1AC-513B-4B6D-87C3-24B167CC262D}" dt="2019-12-03T02:08:51.718" v="4592" actId="20577"/>
          <ac:spMkLst>
            <pc:docMk/>
            <pc:sldMk cId="824199009" sldId="303"/>
            <ac:spMk id="3" creationId="{419F1258-04C7-42EF-BAB8-EB6E1CA9D1FD}"/>
          </ac:spMkLst>
        </pc:spChg>
      </pc:sldChg>
      <pc:sldChg chg="addSp delSp modSp add">
        <pc:chgData name="Williams Flores C." userId="f7ecb6bdf981827b" providerId="LiveId" clId="{5C71A1AC-513B-4B6D-87C3-24B167CC262D}" dt="2019-12-03T02:01:22.229" v="4013" actId="20577"/>
        <pc:sldMkLst>
          <pc:docMk/>
          <pc:sldMk cId="2709706255" sldId="304"/>
        </pc:sldMkLst>
        <pc:spChg chg="mod">
          <ac:chgData name="Williams Flores C." userId="f7ecb6bdf981827b" providerId="LiveId" clId="{5C71A1AC-513B-4B6D-87C3-24B167CC262D}" dt="2019-12-03T01:50:36.783" v="2257" actId="255"/>
          <ac:spMkLst>
            <pc:docMk/>
            <pc:sldMk cId="2709706255" sldId="304"/>
            <ac:spMk id="2" creationId="{C5E842C1-C83D-4754-95B6-6FB73F81A153}"/>
          </ac:spMkLst>
        </pc:spChg>
        <pc:spChg chg="mod">
          <ac:chgData name="Williams Flores C." userId="f7ecb6bdf981827b" providerId="LiveId" clId="{5C71A1AC-513B-4B6D-87C3-24B167CC262D}" dt="2019-12-03T02:01:22.229" v="4013" actId="20577"/>
          <ac:spMkLst>
            <pc:docMk/>
            <pc:sldMk cId="2709706255" sldId="304"/>
            <ac:spMk id="3" creationId="{D93F1BE9-CA4F-4B18-87A0-81747D70172A}"/>
          </ac:spMkLst>
        </pc:spChg>
        <pc:picChg chg="add del mod">
          <ac:chgData name="Williams Flores C." userId="f7ecb6bdf981827b" providerId="LiveId" clId="{5C71A1AC-513B-4B6D-87C3-24B167CC262D}" dt="2019-12-03T01:59:56.185" v="3672"/>
          <ac:picMkLst>
            <pc:docMk/>
            <pc:sldMk cId="2709706255" sldId="304"/>
            <ac:picMk id="5" creationId="{15331EB3-1B07-47A9-9F16-2A44673517AF}"/>
          </ac:picMkLst>
        </pc:picChg>
      </pc:sldChg>
      <pc:sldChg chg="addSp modSp add modNotesTx">
        <pc:chgData name="Williams Flores C." userId="f7ecb6bdf981827b" providerId="LiveId" clId="{5C71A1AC-513B-4B6D-87C3-24B167CC262D}" dt="2019-12-03T02:06:06.074" v="4354" actId="14100"/>
        <pc:sldMkLst>
          <pc:docMk/>
          <pc:sldMk cId="1595734194" sldId="305"/>
        </pc:sldMkLst>
        <pc:spChg chg="mod">
          <ac:chgData name="Williams Flores C." userId="f7ecb6bdf981827b" providerId="LiveId" clId="{5C71A1AC-513B-4B6D-87C3-24B167CC262D}" dt="2019-12-03T02:01:36.775" v="4031" actId="207"/>
          <ac:spMkLst>
            <pc:docMk/>
            <pc:sldMk cId="1595734194" sldId="305"/>
            <ac:spMk id="2" creationId="{0C1CD0F9-4127-4286-81F0-4B36979C5394}"/>
          </ac:spMkLst>
        </pc:spChg>
        <pc:spChg chg="mod">
          <ac:chgData name="Williams Flores C." userId="f7ecb6bdf981827b" providerId="LiveId" clId="{5C71A1AC-513B-4B6D-87C3-24B167CC262D}" dt="2019-12-03T02:00:25.262" v="3681"/>
          <ac:spMkLst>
            <pc:docMk/>
            <pc:sldMk cId="1595734194" sldId="305"/>
            <ac:spMk id="3" creationId="{E43CCAF2-4C25-424B-B54B-8007F3EC66C5}"/>
          </ac:spMkLst>
        </pc:spChg>
        <pc:picChg chg="add mod">
          <ac:chgData name="Williams Flores C." userId="f7ecb6bdf981827b" providerId="LiveId" clId="{5C71A1AC-513B-4B6D-87C3-24B167CC262D}" dt="2019-12-03T02:06:06.074" v="4354" actId="14100"/>
          <ac:picMkLst>
            <pc:docMk/>
            <pc:sldMk cId="1595734194" sldId="305"/>
            <ac:picMk id="4" creationId="{DD68D9A0-13E2-4DE6-8978-A38DCA8346DD}"/>
          </ac:picMkLst>
        </pc:picChg>
      </pc:sldChg>
      <pc:sldChg chg="modSp add">
        <pc:chgData name="Williams Flores C." userId="f7ecb6bdf981827b" providerId="LiveId" clId="{5C71A1AC-513B-4B6D-87C3-24B167CC262D}" dt="2019-12-03T02:07:23.931" v="4590" actId="13926"/>
        <pc:sldMkLst>
          <pc:docMk/>
          <pc:sldMk cId="1579411047" sldId="306"/>
        </pc:sldMkLst>
        <pc:spChg chg="mod">
          <ac:chgData name="Williams Flores C." userId="f7ecb6bdf981827b" providerId="LiveId" clId="{5C71A1AC-513B-4B6D-87C3-24B167CC262D}" dt="2019-12-03T02:07:07.838" v="4588" actId="20577"/>
          <ac:spMkLst>
            <pc:docMk/>
            <pc:sldMk cId="1579411047" sldId="306"/>
            <ac:spMk id="2" creationId="{B6A84C41-4530-4B45-BD29-C938B320D489}"/>
          </ac:spMkLst>
        </pc:spChg>
        <pc:spChg chg="mod">
          <ac:chgData name="Williams Flores C." userId="f7ecb6bdf981827b" providerId="LiveId" clId="{5C71A1AC-513B-4B6D-87C3-24B167CC262D}" dt="2019-12-03T02:07:23.931" v="4590" actId="13926"/>
          <ac:spMkLst>
            <pc:docMk/>
            <pc:sldMk cId="1579411047" sldId="306"/>
            <ac:spMk id="3" creationId="{293D483F-D3D2-4142-8AA8-2C13AEF7D247}"/>
          </ac:spMkLst>
        </pc:spChg>
      </pc:sldChg>
      <pc:sldChg chg="addSp modSp add">
        <pc:chgData name="Williams Flores C." userId="f7ecb6bdf981827b" providerId="LiveId" clId="{5C71A1AC-513B-4B6D-87C3-24B167CC262D}" dt="2019-12-03T02:10:10.497" v="4599" actId="255"/>
        <pc:sldMkLst>
          <pc:docMk/>
          <pc:sldMk cId="1498332837" sldId="307"/>
        </pc:sldMkLst>
        <pc:spChg chg="mod">
          <ac:chgData name="Williams Flores C." userId="f7ecb6bdf981827b" providerId="LiveId" clId="{5C71A1AC-513B-4B6D-87C3-24B167CC262D}" dt="2019-12-03T02:10:10.497" v="4599" actId="255"/>
          <ac:spMkLst>
            <pc:docMk/>
            <pc:sldMk cId="1498332837" sldId="307"/>
            <ac:spMk id="2" creationId="{8344AE6F-2A36-4081-A202-925735B9E18C}"/>
          </ac:spMkLst>
        </pc:spChg>
        <pc:picChg chg="add mod">
          <ac:chgData name="Williams Flores C." userId="f7ecb6bdf981827b" providerId="LiveId" clId="{5C71A1AC-513B-4B6D-87C3-24B167CC262D}" dt="2019-12-03T02:09:53.888" v="4595" actId="1076"/>
          <ac:picMkLst>
            <pc:docMk/>
            <pc:sldMk cId="1498332837" sldId="307"/>
            <ac:picMk id="5" creationId="{5A67E4F0-1CB2-42A5-867C-1C17485571DC}"/>
          </ac:picMkLst>
        </pc:picChg>
      </pc:sldChg>
    </pc:docChg>
  </pc:docChgLst>
  <pc:docChgLst>
    <pc:chgData name="Williams Flores C." userId="f7ecb6bdf981827b" providerId="LiveId" clId="{E7284E76-A4FB-4C55-B73B-C035E991258A}"/>
    <pc:docChg chg="modSld">
      <pc:chgData name="Williams Flores C." userId="f7ecb6bdf981827b" providerId="LiveId" clId="{E7284E76-A4FB-4C55-B73B-C035E991258A}" dt="2019-12-02T03:13:23.164" v="7" actId="20577"/>
      <pc:docMkLst>
        <pc:docMk/>
      </pc:docMkLst>
    </pc:docChg>
  </pc:docChgLst>
  <pc:docChgLst>
    <pc:chgData name="Williams Flores C." userId="f7ecb6bdf981827b" providerId="LiveId" clId="{8CCD7F73-2153-E447-AA4D-CC8D1F965F37}"/>
    <pc:docChg chg="custSel modSld">
      <pc:chgData name="Williams Flores C." userId="f7ecb6bdf981827b" providerId="LiveId" clId="{8CCD7F73-2153-E447-AA4D-CC8D1F965F37}" dt="2019-12-07T04:10:46.355" v="2" actId="33524"/>
      <pc:docMkLst>
        <pc:docMk/>
      </pc:docMkLst>
      <pc:sldChg chg="modSp">
        <pc:chgData name="Williams Flores C." userId="f7ecb6bdf981827b" providerId="LiveId" clId="{8CCD7F73-2153-E447-AA4D-CC8D1F965F37}" dt="2019-12-07T04:10:46.355" v="2" actId="33524"/>
        <pc:sldMkLst>
          <pc:docMk/>
          <pc:sldMk cId="824199009" sldId="303"/>
        </pc:sldMkLst>
        <pc:spChg chg="mod">
          <ac:chgData name="Williams Flores C." userId="f7ecb6bdf981827b" providerId="LiveId" clId="{8CCD7F73-2153-E447-AA4D-CC8D1F965F37}" dt="2019-12-07T04:10:46.355" v="2" actId="33524"/>
          <ac:spMkLst>
            <pc:docMk/>
            <pc:sldMk cId="824199009" sldId="303"/>
            <ac:spMk id="3" creationId="{419F1258-04C7-42EF-BAB8-EB6E1CA9D1F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1-24T11:32:27.048" idx="3">
    <p:pos x="10" y="10"/>
    <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2A07B-DD00-4D8B-AFB6-D00C29F76C7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6E820D26-0978-47B2-829A-9E8A00C1EB5F}" type="pres">
      <dgm:prSet presAssocID="{70F2A07B-DD00-4D8B-AFB6-D00C29F76C77}" presName="rootnode" presStyleCnt="0">
        <dgm:presLayoutVars>
          <dgm:chMax/>
          <dgm:chPref/>
          <dgm:dir/>
          <dgm:animLvl val="lvl"/>
        </dgm:presLayoutVars>
      </dgm:prSet>
      <dgm:spPr/>
    </dgm:pt>
  </dgm:ptLst>
  <dgm:cxnLst>
    <dgm:cxn modelId="{4282AD80-5B38-42CE-90C7-A09A6FFA9B45}" type="presOf" srcId="{70F2A07B-DD00-4D8B-AFB6-D00C29F76C77}" destId="{6E820D26-0978-47B2-829A-9E8A00C1EB5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1B1E33-58F6-4F93-8E23-DC6FC376238E}" type="doc">
      <dgm:prSet loTypeId="urn:microsoft.com/office/officeart/2005/8/layout/hProcess9" loCatId="process" qsTypeId="urn:microsoft.com/office/officeart/2005/8/quickstyle/simple1" qsCatId="simple" csTypeId="urn:microsoft.com/office/officeart/2005/8/colors/colorful1" csCatId="colorful" phldr="1"/>
      <dgm:spPr/>
    </dgm:pt>
    <dgm:pt modelId="{396CF1FE-7446-4EA9-97C6-CD6C5146B4C0}">
      <dgm:prSet phldrT="[Texto]"/>
      <dgm:spPr>
        <a:solidFill>
          <a:schemeClr val="accent1">
            <a:lumMod val="60000"/>
            <a:lumOff val="40000"/>
          </a:schemeClr>
        </a:solidFill>
      </dgm:spPr>
      <dgm:t>
        <a:bodyPr/>
        <a:lstStyle/>
        <a:p>
          <a:r>
            <a:rPr lang="es-ES" dirty="0"/>
            <a:t>Requerimientos de Usuario</a:t>
          </a:r>
        </a:p>
      </dgm:t>
    </dgm:pt>
    <dgm:pt modelId="{1240235A-82F3-4CB8-A9E4-9FE93AAED3E4}" type="parTrans" cxnId="{C53A6A76-0C79-4A5F-915B-84E26B6470D8}">
      <dgm:prSet/>
      <dgm:spPr/>
      <dgm:t>
        <a:bodyPr/>
        <a:lstStyle/>
        <a:p>
          <a:endParaRPr lang="es-ES"/>
        </a:p>
      </dgm:t>
    </dgm:pt>
    <dgm:pt modelId="{0DE3CF26-E17A-4677-9BB8-711CD7C7297B}" type="sibTrans" cxnId="{C53A6A76-0C79-4A5F-915B-84E26B6470D8}">
      <dgm:prSet/>
      <dgm:spPr/>
      <dgm:t>
        <a:bodyPr/>
        <a:lstStyle/>
        <a:p>
          <a:endParaRPr lang="es-ES"/>
        </a:p>
      </dgm:t>
    </dgm:pt>
    <dgm:pt modelId="{0F99ECC5-903B-4413-9795-168EF1296212}">
      <dgm:prSet phldrT="[Texto]"/>
      <dgm:spPr>
        <a:solidFill>
          <a:schemeClr val="accent2">
            <a:lumMod val="60000"/>
            <a:lumOff val="40000"/>
          </a:schemeClr>
        </a:solidFill>
      </dgm:spPr>
      <dgm:t>
        <a:bodyPr/>
        <a:lstStyle/>
        <a:p>
          <a:r>
            <a:rPr lang="es-ES" dirty="0"/>
            <a:t>Proceso de Normalización</a:t>
          </a:r>
        </a:p>
      </dgm:t>
    </dgm:pt>
    <dgm:pt modelId="{855D52CB-CD54-41A7-8C66-AE950841AAAD}" type="parTrans" cxnId="{38EB7D8E-AA59-484E-91A2-2F88C8368E3E}">
      <dgm:prSet/>
      <dgm:spPr/>
      <dgm:t>
        <a:bodyPr/>
        <a:lstStyle/>
        <a:p>
          <a:endParaRPr lang="es-ES"/>
        </a:p>
      </dgm:t>
    </dgm:pt>
    <dgm:pt modelId="{5B0E31AE-3615-4BDF-A0A9-619C3F1DBE1D}" type="sibTrans" cxnId="{38EB7D8E-AA59-484E-91A2-2F88C8368E3E}">
      <dgm:prSet/>
      <dgm:spPr/>
      <dgm:t>
        <a:bodyPr/>
        <a:lstStyle/>
        <a:p>
          <a:endParaRPr lang="es-ES"/>
        </a:p>
      </dgm:t>
    </dgm:pt>
    <dgm:pt modelId="{B3F60AAB-5487-4C9B-BC50-00578F86711D}">
      <dgm:prSet phldrT="[Texto]"/>
      <dgm:spPr/>
      <dgm:t>
        <a:bodyPr/>
        <a:lstStyle/>
        <a:p>
          <a:r>
            <a:rPr lang="es-ES" dirty="0"/>
            <a:t>Reglas de Transformación</a:t>
          </a:r>
        </a:p>
      </dgm:t>
    </dgm:pt>
    <dgm:pt modelId="{8B93A422-2AD6-40D5-8D02-4C2A810DA356}" type="parTrans" cxnId="{A5C40DA6-CD62-4A34-8CB8-36EE5906695B}">
      <dgm:prSet/>
      <dgm:spPr/>
      <dgm:t>
        <a:bodyPr/>
        <a:lstStyle/>
        <a:p>
          <a:endParaRPr lang="es-ES"/>
        </a:p>
      </dgm:t>
    </dgm:pt>
    <dgm:pt modelId="{FE0C0C26-45F7-4068-830F-5AF973866BEB}" type="sibTrans" cxnId="{A5C40DA6-CD62-4A34-8CB8-36EE5906695B}">
      <dgm:prSet/>
      <dgm:spPr/>
      <dgm:t>
        <a:bodyPr/>
        <a:lstStyle/>
        <a:p>
          <a:endParaRPr lang="es-ES"/>
        </a:p>
      </dgm:t>
    </dgm:pt>
    <dgm:pt modelId="{E9D66D88-1F92-4479-B12A-5B029717402F}">
      <dgm:prSet phldrT="[Texto]"/>
      <dgm:spPr/>
      <dgm:t>
        <a:bodyPr/>
        <a:lstStyle/>
        <a:p>
          <a:r>
            <a:rPr lang="es-ES" dirty="0"/>
            <a:t>Modelo Relacional</a:t>
          </a:r>
        </a:p>
      </dgm:t>
    </dgm:pt>
    <dgm:pt modelId="{3BF30F01-3718-48C9-972A-1B6511C3109F}" type="parTrans" cxnId="{B01FB410-1AF5-4A20-A3BC-2C1F4556764C}">
      <dgm:prSet/>
      <dgm:spPr/>
      <dgm:t>
        <a:bodyPr/>
        <a:lstStyle/>
        <a:p>
          <a:endParaRPr lang="es-ES"/>
        </a:p>
      </dgm:t>
    </dgm:pt>
    <dgm:pt modelId="{D30042B6-497A-4E30-9D4D-96484813618F}" type="sibTrans" cxnId="{B01FB410-1AF5-4A20-A3BC-2C1F4556764C}">
      <dgm:prSet/>
      <dgm:spPr/>
      <dgm:t>
        <a:bodyPr/>
        <a:lstStyle/>
        <a:p>
          <a:endParaRPr lang="es-ES"/>
        </a:p>
      </dgm:t>
    </dgm:pt>
    <dgm:pt modelId="{44B0E8BD-5F64-470D-B6B2-38DE564FD8E3}">
      <dgm:prSet phldrT="[Texto]"/>
      <dgm:spPr/>
      <dgm:t>
        <a:bodyPr/>
        <a:lstStyle/>
        <a:p>
          <a:r>
            <a:rPr lang="es-ES" dirty="0"/>
            <a:t>Modelo Físico</a:t>
          </a:r>
        </a:p>
      </dgm:t>
    </dgm:pt>
    <dgm:pt modelId="{F6439D01-41F4-4410-A4EF-646EEF71F8E2}" type="parTrans" cxnId="{E3C614B7-BB51-4061-95BB-0A7980C6EEA7}">
      <dgm:prSet/>
      <dgm:spPr/>
      <dgm:t>
        <a:bodyPr/>
        <a:lstStyle/>
        <a:p>
          <a:endParaRPr lang="es-ES"/>
        </a:p>
      </dgm:t>
    </dgm:pt>
    <dgm:pt modelId="{F26EF183-29F5-41CC-9E87-41732D414244}" type="sibTrans" cxnId="{E3C614B7-BB51-4061-95BB-0A7980C6EEA7}">
      <dgm:prSet/>
      <dgm:spPr/>
      <dgm:t>
        <a:bodyPr/>
        <a:lstStyle/>
        <a:p>
          <a:endParaRPr lang="es-ES"/>
        </a:p>
      </dgm:t>
    </dgm:pt>
    <dgm:pt modelId="{4C24861B-797E-4657-A23D-624EF940EFDF}">
      <dgm:prSet phldrT="[Texto]"/>
      <dgm:spPr/>
      <dgm:t>
        <a:bodyPr/>
        <a:lstStyle/>
        <a:p>
          <a:r>
            <a:rPr lang="es-ES" dirty="0"/>
            <a:t>Generación de la Base de datos</a:t>
          </a:r>
        </a:p>
      </dgm:t>
    </dgm:pt>
    <dgm:pt modelId="{371A9791-E0D2-4C43-987A-3D27C643B915}" type="parTrans" cxnId="{9EBCA2D4-EF49-4CB2-83F9-1F442F6580BA}">
      <dgm:prSet/>
      <dgm:spPr/>
      <dgm:t>
        <a:bodyPr/>
        <a:lstStyle/>
        <a:p>
          <a:endParaRPr lang="es-ES"/>
        </a:p>
      </dgm:t>
    </dgm:pt>
    <dgm:pt modelId="{3FE3BB7C-E2A4-4B71-96F1-364326069709}" type="sibTrans" cxnId="{9EBCA2D4-EF49-4CB2-83F9-1F442F6580BA}">
      <dgm:prSet/>
      <dgm:spPr/>
      <dgm:t>
        <a:bodyPr/>
        <a:lstStyle/>
        <a:p>
          <a:endParaRPr lang="es-ES"/>
        </a:p>
      </dgm:t>
    </dgm:pt>
    <dgm:pt modelId="{B6AA29F5-C572-44B7-8B2C-5BB6F06E6CB0}">
      <dgm:prSet/>
      <dgm:spPr>
        <a:solidFill>
          <a:schemeClr val="accent2">
            <a:lumMod val="60000"/>
            <a:lumOff val="40000"/>
          </a:schemeClr>
        </a:solidFill>
      </dgm:spPr>
      <dgm:t>
        <a:bodyPr/>
        <a:lstStyle/>
        <a:p>
          <a:r>
            <a:rPr lang="es-ES" dirty="0"/>
            <a:t>Modelo Conceptual Canónico (Normalizado)</a:t>
          </a:r>
        </a:p>
      </dgm:t>
    </dgm:pt>
    <dgm:pt modelId="{CEFE8722-0D3E-4ADD-8145-5C126F952E86}" type="parTrans" cxnId="{CA8162F8-4FD0-4CBE-8C21-740AF38CBBA8}">
      <dgm:prSet/>
      <dgm:spPr/>
      <dgm:t>
        <a:bodyPr/>
        <a:lstStyle/>
        <a:p>
          <a:endParaRPr lang="es-ES"/>
        </a:p>
      </dgm:t>
    </dgm:pt>
    <dgm:pt modelId="{D5464AB6-097D-4049-84B1-16CDE5960AF9}" type="sibTrans" cxnId="{CA8162F8-4FD0-4CBE-8C21-740AF38CBBA8}">
      <dgm:prSet/>
      <dgm:spPr/>
      <dgm:t>
        <a:bodyPr/>
        <a:lstStyle/>
        <a:p>
          <a:endParaRPr lang="es-ES"/>
        </a:p>
      </dgm:t>
    </dgm:pt>
    <dgm:pt modelId="{E969D03D-F4A0-48C3-9BC7-8B692C6BE6B9}">
      <dgm:prSet phldrT="[Texto]"/>
      <dgm:spPr>
        <a:solidFill>
          <a:schemeClr val="accent1">
            <a:lumMod val="60000"/>
            <a:lumOff val="40000"/>
          </a:schemeClr>
        </a:solidFill>
      </dgm:spPr>
      <dgm:t>
        <a:bodyPr/>
        <a:lstStyle/>
        <a:p>
          <a:r>
            <a:rPr lang="es-ES" dirty="0"/>
            <a:t>Modelo Conceptual de Datos</a:t>
          </a:r>
        </a:p>
      </dgm:t>
    </dgm:pt>
    <dgm:pt modelId="{EEAA6625-5EC5-4B2A-9C1F-E995DF6C28B2}" type="parTrans" cxnId="{55770EF3-911C-4217-B3B4-9D514AAF8230}">
      <dgm:prSet/>
      <dgm:spPr/>
      <dgm:t>
        <a:bodyPr/>
        <a:lstStyle/>
        <a:p>
          <a:endParaRPr lang="es-ES"/>
        </a:p>
      </dgm:t>
    </dgm:pt>
    <dgm:pt modelId="{F6759A80-1343-4224-B464-7F9A8F1506F8}" type="sibTrans" cxnId="{55770EF3-911C-4217-B3B4-9D514AAF8230}">
      <dgm:prSet/>
      <dgm:spPr/>
      <dgm:t>
        <a:bodyPr/>
        <a:lstStyle/>
        <a:p>
          <a:endParaRPr lang="es-ES"/>
        </a:p>
      </dgm:t>
    </dgm:pt>
    <dgm:pt modelId="{B4B705A4-6A9A-4DCA-AB58-1D0CEE452306}" type="pres">
      <dgm:prSet presAssocID="{611B1E33-58F6-4F93-8E23-DC6FC376238E}" presName="CompostProcess" presStyleCnt="0">
        <dgm:presLayoutVars>
          <dgm:dir/>
          <dgm:resizeHandles val="exact"/>
        </dgm:presLayoutVars>
      </dgm:prSet>
      <dgm:spPr/>
    </dgm:pt>
    <dgm:pt modelId="{02421DCD-2FDC-43EF-8E95-E3C4C8B950EF}" type="pres">
      <dgm:prSet presAssocID="{611B1E33-58F6-4F93-8E23-DC6FC376238E}" presName="arrow" presStyleLbl="bgShp" presStyleIdx="0" presStyleCnt="1" custLinFactNeighborX="-11464" custLinFactNeighborY="21188"/>
      <dgm:spPr>
        <a:solidFill>
          <a:schemeClr val="accent6">
            <a:lumMod val="40000"/>
            <a:lumOff val="60000"/>
          </a:schemeClr>
        </a:solidFill>
      </dgm:spPr>
    </dgm:pt>
    <dgm:pt modelId="{F8432898-9C4F-40E7-A52B-1F0544E0CD89}" type="pres">
      <dgm:prSet presAssocID="{611B1E33-58F6-4F93-8E23-DC6FC376238E}" presName="linearProcess" presStyleCnt="0"/>
      <dgm:spPr/>
    </dgm:pt>
    <dgm:pt modelId="{860FEABF-3918-433F-A11C-74D072741C01}" type="pres">
      <dgm:prSet presAssocID="{396CF1FE-7446-4EA9-97C6-CD6C5146B4C0}" presName="textNode" presStyleLbl="node1" presStyleIdx="0" presStyleCnt="3">
        <dgm:presLayoutVars>
          <dgm:bulletEnabled val="1"/>
        </dgm:presLayoutVars>
      </dgm:prSet>
      <dgm:spPr/>
    </dgm:pt>
    <dgm:pt modelId="{14E0F932-9805-49A2-9170-6B9CF082A6A8}" type="pres">
      <dgm:prSet presAssocID="{0DE3CF26-E17A-4677-9BB8-711CD7C7297B}" presName="sibTrans" presStyleCnt="0"/>
      <dgm:spPr/>
    </dgm:pt>
    <dgm:pt modelId="{C1F794DF-9968-4DF0-9C9F-7247DC58CDC6}" type="pres">
      <dgm:prSet presAssocID="{0F99ECC5-903B-4413-9795-168EF1296212}" presName="textNode" presStyleLbl="node1" presStyleIdx="1" presStyleCnt="3">
        <dgm:presLayoutVars>
          <dgm:bulletEnabled val="1"/>
        </dgm:presLayoutVars>
      </dgm:prSet>
      <dgm:spPr/>
    </dgm:pt>
    <dgm:pt modelId="{3A26AF0A-8D2D-4804-8FC8-389714069BDA}" type="pres">
      <dgm:prSet presAssocID="{5B0E31AE-3615-4BDF-A0A9-619C3F1DBE1D}" presName="sibTrans" presStyleCnt="0"/>
      <dgm:spPr/>
    </dgm:pt>
    <dgm:pt modelId="{BD1787B9-7A71-4512-A405-3296FD3D2C69}" type="pres">
      <dgm:prSet presAssocID="{B3F60AAB-5487-4C9B-BC50-00578F86711D}" presName="textNode" presStyleLbl="node1" presStyleIdx="2" presStyleCnt="3">
        <dgm:presLayoutVars>
          <dgm:bulletEnabled val="1"/>
        </dgm:presLayoutVars>
      </dgm:prSet>
      <dgm:spPr/>
    </dgm:pt>
  </dgm:ptLst>
  <dgm:cxnLst>
    <dgm:cxn modelId="{B01FB410-1AF5-4A20-A3BC-2C1F4556764C}" srcId="{B3F60AAB-5487-4C9B-BC50-00578F86711D}" destId="{E9D66D88-1F92-4479-B12A-5B029717402F}" srcOrd="0" destOrd="0" parTransId="{3BF30F01-3718-48C9-972A-1B6511C3109F}" sibTransId="{D30042B6-497A-4E30-9D4D-96484813618F}"/>
    <dgm:cxn modelId="{3E51C11C-0465-45BA-9CF5-F40B98B3FA28}" type="presOf" srcId="{44B0E8BD-5F64-470D-B6B2-38DE564FD8E3}" destId="{BD1787B9-7A71-4512-A405-3296FD3D2C69}" srcOrd="0" destOrd="2" presId="urn:microsoft.com/office/officeart/2005/8/layout/hProcess9"/>
    <dgm:cxn modelId="{DCD6092F-FF64-4E02-8B40-A06189E0647B}" type="presOf" srcId="{B3F60AAB-5487-4C9B-BC50-00578F86711D}" destId="{BD1787B9-7A71-4512-A405-3296FD3D2C69}" srcOrd="0" destOrd="0" presId="urn:microsoft.com/office/officeart/2005/8/layout/hProcess9"/>
    <dgm:cxn modelId="{C6A8915E-E22D-41A5-B4A8-30AB0B768D39}" type="presOf" srcId="{E969D03D-F4A0-48C3-9BC7-8B692C6BE6B9}" destId="{860FEABF-3918-433F-A11C-74D072741C01}" srcOrd="0" destOrd="1" presId="urn:microsoft.com/office/officeart/2005/8/layout/hProcess9"/>
    <dgm:cxn modelId="{46636772-84FA-4AFB-B1DC-08133EF1BFCE}" type="presOf" srcId="{4C24861B-797E-4657-A23D-624EF940EFDF}" destId="{BD1787B9-7A71-4512-A405-3296FD3D2C69}" srcOrd="0" destOrd="3" presId="urn:microsoft.com/office/officeart/2005/8/layout/hProcess9"/>
    <dgm:cxn modelId="{BB1C0274-14F2-4766-AEB6-27064B1BC899}" type="presOf" srcId="{611B1E33-58F6-4F93-8E23-DC6FC376238E}" destId="{B4B705A4-6A9A-4DCA-AB58-1D0CEE452306}" srcOrd="0" destOrd="0" presId="urn:microsoft.com/office/officeart/2005/8/layout/hProcess9"/>
    <dgm:cxn modelId="{C53A6A76-0C79-4A5F-915B-84E26B6470D8}" srcId="{611B1E33-58F6-4F93-8E23-DC6FC376238E}" destId="{396CF1FE-7446-4EA9-97C6-CD6C5146B4C0}" srcOrd="0" destOrd="0" parTransId="{1240235A-82F3-4CB8-A9E4-9FE93AAED3E4}" sibTransId="{0DE3CF26-E17A-4677-9BB8-711CD7C7297B}"/>
    <dgm:cxn modelId="{16695976-0463-4147-82E1-B63D58DEC0EC}" type="presOf" srcId="{396CF1FE-7446-4EA9-97C6-CD6C5146B4C0}" destId="{860FEABF-3918-433F-A11C-74D072741C01}" srcOrd="0" destOrd="0" presId="urn:microsoft.com/office/officeart/2005/8/layout/hProcess9"/>
    <dgm:cxn modelId="{5546EC7C-B15D-440D-8CAB-DFE4C6EE0981}" type="presOf" srcId="{B6AA29F5-C572-44B7-8B2C-5BB6F06E6CB0}" destId="{C1F794DF-9968-4DF0-9C9F-7247DC58CDC6}" srcOrd="0" destOrd="1" presId="urn:microsoft.com/office/officeart/2005/8/layout/hProcess9"/>
    <dgm:cxn modelId="{38EB7D8E-AA59-484E-91A2-2F88C8368E3E}" srcId="{611B1E33-58F6-4F93-8E23-DC6FC376238E}" destId="{0F99ECC5-903B-4413-9795-168EF1296212}" srcOrd="1" destOrd="0" parTransId="{855D52CB-CD54-41A7-8C66-AE950841AAAD}" sibTransId="{5B0E31AE-3615-4BDF-A0A9-619C3F1DBE1D}"/>
    <dgm:cxn modelId="{A5C40DA6-CD62-4A34-8CB8-36EE5906695B}" srcId="{611B1E33-58F6-4F93-8E23-DC6FC376238E}" destId="{B3F60AAB-5487-4C9B-BC50-00578F86711D}" srcOrd="2" destOrd="0" parTransId="{8B93A422-2AD6-40D5-8D02-4C2A810DA356}" sibTransId="{FE0C0C26-45F7-4068-830F-5AF973866BEB}"/>
    <dgm:cxn modelId="{FFD2FDA8-A2E3-4869-B552-D1EF5BCE3510}" type="presOf" srcId="{E9D66D88-1F92-4479-B12A-5B029717402F}" destId="{BD1787B9-7A71-4512-A405-3296FD3D2C69}" srcOrd="0" destOrd="1" presId="urn:microsoft.com/office/officeart/2005/8/layout/hProcess9"/>
    <dgm:cxn modelId="{973B82B1-0D8D-404F-8C00-094D6603F683}" type="presOf" srcId="{0F99ECC5-903B-4413-9795-168EF1296212}" destId="{C1F794DF-9968-4DF0-9C9F-7247DC58CDC6}" srcOrd="0" destOrd="0" presId="urn:microsoft.com/office/officeart/2005/8/layout/hProcess9"/>
    <dgm:cxn modelId="{E3C614B7-BB51-4061-95BB-0A7980C6EEA7}" srcId="{B3F60AAB-5487-4C9B-BC50-00578F86711D}" destId="{44B0E8BD-5F64-470D-B6B2-38DE564FD8E3}" srcOrd="1" destOrd="0" parTransId="{F6439D01-41F4-4410-A4EF-646EEF71F8E2}" sibTransId="{F26EF183-29F5-41CC-9E87-41732D414244}"/>
    <dgm:cxn modelId="{9EBCA2D4-EF49-4CB2-83F9-1F442F6580BA}" srcId="{B3F60AAB-5487-4C9B-BC50-00578F86711D}" destId="{4C24861B-797E-4657-A23D-624EF940EFDF}" srcOrd="2" destOrd="0" parTransId="{371A9791-E0D2-4C43-987A-3D27C643B915}" sibTransId="{3FE3BB7C-E2A4-4B71-96F1-364326069709}"/>
    <dgm:cxn modelId="{55770EF3-911C-4217-B3B4-9D514AAF8230}" srcId="{396CF1FE-7446-4EA9-97C6-CD6C5146B4C0}" destId="{E969D03D-F4A0-48C3-9BC7-8B692C6BE6B9}" srcOrd="0" destOrd="0" parTransId="{EEAA6625-5EC5-4B2A-9C1F-E995DF6C28B2}" sibTransId="{F6759A80-1343-4224-B464-7F9A8F1506F8}"/>
    <dgm:cxn modelId="{CA8162F8-4FD0-4CBE-8C21-740AF38CBBA8}" srcId="{0F99ECC5-903B-4413-9795-168EF1296212}" destId="{B6AA29F5-C572-44B7-8B2C-5BB6F06E6CB0}" srcOrd="0" destOrd="0" parTransId="{CEFE8722-0D3E-4ADD-8145-5C126F952E86}" sibTransId="{D5464AB6-097D-4049-84B1-16CDE5960AF9}"/>
    <dgm:cxn modelId="{FB0DF82B-8152-414D-9BB1-D7F434373FFD}" type="presParOf" srcId="{B4B705A4-6A9A-4DCA-AB58-1D0CEE452306}" destId="{02421DCD-2FDC-43EF-8E95-E3C4C8B950EF}" srcOrd="0" destOrd="0" presId="urn:microsoft.com/office/officeart/2005/8/layout/hProcess9"/>
    <dgm:cxn modelId="{E90000AD-3252-4EA2-9DCF-B62F6A771489}" type="presParOf" srcId="{B4B705A4-6A9A-4DCA-AB58-1D0CEE452306}" destId="{F8432898-9C4F-40E7-A52B-1F0544E0CD89}" srcOrd="1" destOrd="0" presId="urn:microsoft.com/office/officeart/2005/8/layout/hProcess9"/>
    <dgm:cxn modelId="{AF68F18C-9FCB-471D-A9EF-9AE47BEB452C}" type="presParOf" srcId="{F8432898-9C4F-40E7-A52B-1F0544E0CD89}" destId="{860FEABF-3918-433F-A11C-74D072741C01}" srcOrd="0" destOrd="0" presId="urn:microsoft.com/office/officeart/2005/8/layout/hProcess9"/>
    <dgm:cxn modelId="{E5FAD255-6CB6-47A2-9501-909970C053F1}" type="presParOf" srcId="{F8432898-9C4F-40E7-A52B-1F0544E0CD89}" destId="{14E0F932-9805-49A2-9170-6B9CF082A6A8}" srcOrd="1" destOrd="0" presId="urn:microsoft.com/office/officeart/2005/8/layout/hProcess9"/>
    <dgm:cxn modelId="{6B3DA121-D27E-43F3-BAB6-EF8B3F241916}" type="presParOf" srcId="{F8432898-9C4F-40E7-A52B-1F0544E0CD89}" destId="{C1F794DF-9968-4DF0-9C9F-7247DC58CDC6}" srcOrd="2" destOrd="0" presId="urn:microsoft.com/office/officeart/2005/8/layout/hProcess9"/>
    <dgm:cxn modelId="{9F2DC479-70EF-4887-AD00-6AD496546EBB}" type="presParOf" srcId="{F8432898-9C4F-40E7-A52B-1F0544E0CD89}" destId="{3A26AF0A-8D2D-4804-8FC8-389714069BDA}" srcOrd="3" destOrd="0" presId="urn:microsoft.com/office/officeart/2005/8/layout/hProcess9"/>
    <dgm:cxn modelId="{9771EDDF-0E66-4F83-9EDF-D2024381E899}" type="presParOf" srcId="{F8432898-9C4F-40E7-A52B-1F0544E0CD89}" destId="{BD1787B9-7A71-4512-A405-3296FD3D2C6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F2A07B-DD00-4D8B-AFB6-D00C29F76C7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2DE6149C-0847-47DF-96E3-9ED60DD94493}">
      <dgm:prSet phldrT="[Texto]"/>
      <dgm:spPr/>
      <dgm:t>
        <a:bodyPr/>
        <a:lstStyle/>
        <a:p>
          <a:r>
            <a:rPr lang="es-ES" dirty="0"/>
            <a:t>1.-Diseño Conceptual</a:t>
          </a:r>
        </a:p>
      </dgm:t>
    </dgm:pt>
    <dgm:pt modelId="{BAA0B97F-1908-4E2B-ABCC-CE493AEC9978}" type="parTrans" cxnId="{7967EC7F-6318-4B83-A03F-0F30B8F6C4BC}">
      <dgm:prSet/>
      <dgm:spPr/>
      <dgm:t>
        <a:bodyPr/>
        <a:lstStyle/>
        <a:p>
          <a:endParaRPr lang="es-ES"/>
        </a:p>
      </dgm:t>
    </dgm:pt>
    <dgm:pt modelId="{B39F6641-2F80-4113-A127-62692C7D2BA4}" type="sibTrans" cxnId="{7967EC7F-6318-4B83-A03F-0F30B8F6C4BC}">
      <dgm:prSet/>
      <dgm:spPr/>
      <dgm:t>
        <a:bodyPr/>
        <a:lstStyle/>
        <a:p>
          <a:endParaRPr lang="es-ES"/>
        </a:p>
      </dgm:t>
    </dgm:pt>
    <dgm:pt modelId="{BDE3905D-DADD-4F12-9A75-00D8E4EAD03C}">
      <dgm:prSet phldrT="[Texto]"/>
      <dgm:spPr/>
      <dgm:t>
        <a:bodyPr/>
        <a:lstStyle/>
        <a:p>
          <a:r>
            <a:rPr lang="es-ES" dirty="0"/>
            <a:t>Modelo Entidad-Relación</a:t>
          </a:r>
        </a:p>
      </dgm:t>
    </dgm:pt>
    <dgm:pt modelId="{D224A930-ADE5-46C7-827F-83268F81A215}" type="parTrans" cxnId="{98631DE1-D842-4124-AAC3-B3FA83BC5A98}">
      <dgm:prSet/>
      <dgm:spPr/>
      <dgm:t>
        <a:bodyPr/>
        <a:lstStyle/>
        <a:p>
          <a:endParaRPr lang="es-ES"/>
        </a:p>
      </dgm:t>
    </dgm:pt>
    <dgm:pt modelId="{A49D4BEC-F08B-4E09-9618-8611F4961A00}" type="sibTrans" cxnId="{98631DE1-D842-4124-AAC3-B3FA83BC5A98}">
      <dgm:prSet/>
      <dgm:spPr/>
      <dgm:t>
        <a:bodyPr/>
        <a:lstStyle/>
        <a:p>
          <a:endParaRPr lang="es-ES"/>
        </a:p>
      </dgm:t>
    </dgm:pt>
    <dgm:pt modelId="{CD80033E-A4B6-4E58-895E-5AE172825901}">
      <dgm:prSet phldrT="[Texto]"/>
      <dgm:spPr/>
      <dgm:t>
        <a:bodyPr/>
        <a:lstStyle/>
        <a:p>
          <a:r>
            <a:rPr lang="es-ES" dirty="0"/>
            <a:t>2.- Diseño Lógico</a:t>
          </a:r>
        </a:p>
      </dgm:t>
    </dgm:pt>
    <dgm:pt modelId="{854F4F81-89D6-46DF-BF77-364FB005C392}" type="parTrans" cxnId="{D26E6AB1-4BE1-4970-BE42-0697A6F316E1}">
      <dgm:prSet/>
      <dgm:spPr/>
      <dgm:t>
        <a:bodyPr/>
        <a:lstStyle/>
        <a:p>
          <a:endParaRPr lang="es-ES"/>
        </a:p>
      </dgm:t>
    </dgm:pt>
    <dgm:pt modelId="{8E1E07F8-F3AA-41BE-9509-BABA76F78E59}" type="sibTrans" cxnId="{D26E6AB1-4BE1-4970-BE42-0697A6F316E1}">
      <dgm:prSet/>
      <dgm:spPr/>
      <dgm:t>
        <a:bodyPr/>
        <a:lstStyle/>
        <a:p>
          <a:endParaRPr lang="es-ES"/>
        </a:p>
      </dgm:t>
    </dgm:pt>
    <dgm:pt modelId="{52694014-6052-4FB1-BADE-B6491F180087}">
      <dgm:prSet phldrT="[Texto]"/>
      <dgm:spPr/>
      <dgm:t>
        <a:bodyPr/>
        <a:lstStyle/>
        <a:p>
          <a:r>
            <a:rPr lang="es-ES" dirty="0"/>
            <a:t>Modelo Relacional</a:t>
          </a:r>
        </a:p>
      </dgm:t>
    </dgm:pt>
    <dgm:pt modelId="{7B9E1A25-F417-4BE3-9AEE-F1A049325265}" type="parTrans" cxnId="{53D43181-6E33-40AC-8285-B3F981FA55A2}">
      <dgm:prSet/>
      <dgm:spPr/>
      <dgm:t>
        <a:bodyPr/>
        <a:lstStyle/>
        <a:p>
          <a:endParaRPr lang="es-ES"/>
        </a:p>
      </dgm:t>
    </dgm:pt>
    <dgm:pt modelId="{061F07F6-3C01-48EB-BB03-B4E429684F8F}" type="sibTrans" cxnId="{53D43181-6E33-40AC-8285-B3F981FA55A2}">
      <dgm:prSet/>
      <dgm:spPr/>
      <dgm:t>
        <a:bodyPr/>
        <a:lstStyle/>
        <a:p>
          <a:endParaRPr lang="es-ES"/>
        </a:p>
      </dgm:t>
    </dgm:pt>
    <dgm:pt modelId="{D00A8432-17D6-4647-A454-B051A00BC009}">
      <dgm:prSet phldrT="[Texto]"/>
      <dgm:spPr/>
      <dgm:t>
        <a:bodyPr/>
        <a:lstStyle/>
        <a:p>
          <a:r>
            <a:rPr lang="es-ES" dirty="0"/>
            <a:t>3.- Diseño Físico</a:t>
          </a:r>
        </a:p>
      </dgm:t>
    </dgm:pt>
    <dgm:pt modelId="{1AAD71BB-7245-444A-99FA-05714869B1B6}" type="parTrans" cxnId="{69E00AAF-9546-4CA9-AF2A-7F59B4C18AA8}">
      <dgm:prSet/>
      <dgm:spPr/>
      <dgm:t>
        <a:bodyPr/>
        <a:lstStyle/>
        <a:p>
          <a:endParaRPr lang="es-ES"/>
        </a:p>
      </dgm:t>
    </dgm:pt>
    <dgm:pt modelId="{737ED2BC-2F67-400B-8BA3-EC4F684674F7}" type="sibTrans" cxnId="{69E00AAF-9546-4CA9-AF2A-7F59B4C18AA8}">
      <dgm:prSet/>
      <dgm:spPr/>
      <dgm:t>
        <a:bodyPr/>
        <a:lstStyle/>
        <a:p>
          <a:endParaRPr lang="es-ES"/>
        </a:p>
      </dgm:t>
    </dgm:pt>
    <dgm:pt modelId="{3518C895-B221-4985-96FE-39C8A3FCF509}">
      <dgm:prSet phldrT="[Texto]" custT="1"/>
      <dgm:spPr/>
      <dgm:t>
        <a:bodyPr/>
        <a:lstStyle/>
        <a:p>
          <a:r>
            <a:rPr lang="es-ES" sz="1600" dirty="0"/>
            <a:t>Modelo Físico</a:t>
          </a:r>
        </a:p>
      </dgm:t>
    </dgm:pt>
    <dgm:pt modelId="{96155CD8-A17C-4D73-A3E9-425AE6060075}" type="parTrans" cxnId="{134622E9-300E-42BB-85BB-2FC7D4C363BA}">
      <dgm:prSet/>
      <dgm:spPr/>
      <dgm:t>
        <a:bodyPr/>
        <a:lstStyle/>
        <a:p>
          <a:endParaRPr lang="es-ES"/>
        </a:p>
      </dgm:t>
    </dgm:pt>
    <dgm:pt modelId="{9803254A-1F81-4D05-A273-DF25CE7D3E2F}" type="sibTrans" cxnId="{134622E9-300E-42BB-85BB-2FC7D4C363BA}">
      <dgm:prSet/>
      <dgm:spPr/>
      <dgm:t>
        <a:bodyPr/>
        <a:lstStyle/>
        <a:p>
          <a:endParaRPr lang="es-ES"/>
        </a:p>
      </dgm:t>
    </dgm:pt>
    <dgm:pt modelId="{6E820D26-0978-47B2-829A-9E8A00C1EB5F}" type="pres">
      <dgm:prSet presAssocID="{70F2A07B-DD00-4D8B-AFB6-D00C29F76C77}" presName="rootnode" presStyleCnt="0">
        <dgm:presLayoutVars>
          <dgm:chMax/>
          <dgm:chPref/>
          <dgm:dir/>
          <dgm:animLvl val="lvl"/>
        </dgm:presLayoutVars>
      </dgm:prSet>
      <dgm:spPr/>
    </dgm:pt>
    <dgm:pt modelId="{FBA6D27A-6834-431A-BB02-2B922288B7D9}" type="pres">
      <dgm:prSet presAssocID="{2DE6149C-0847-47DF-96E3-9ED60DD94493}" presName="composite" presStyleCnt="0"/>
      <dgm:spPr/>
    </dgm:pt>
    <dgm:pt modelId="{35B60C12-4B1B-493D-91AA-628BD12588C0}" type="pres">
      <dgm:prSet presAssocID="{2DE6149C-0847-47DF-96E3-9ED60DD94493}" presName="bentUpArrow1" presStyleLbl="alignImgPlace1" presStyleIdx="0" presStyleCnt="2"/>
      <dgm:spPr/>
    </dgm:pt>
    <dgm:pt modelId="{AD959B58-BCE9-46F8-BF8F-EE7CFCD304C3}" type="pres">
      <dgm:prSet presAssocID="{2DE6149C-0847-47DF-96E3-9ED60DD94493}" presName="ParentText" presStyleLbl="node1" presStyleIdx="0" presStyleCnt="3">
        <dgm:presLayoutVars>
          <dgm:chMax val="1"/>
          <dgm:chPref val="1"/>
          <dgm:bulletEnabled val="1"/>
        </dgm:presLayoutVars>
      </dgm:prSet>
      <dgm:spPr/>
    </dgm:pt>
    <dgm:pt modelId="{649447E5-BE78-420C-A10C-5FE5125ED7EA}" type="pres">
      <dgm:prSet presAssocID="{2DE6149C-0847-47DF-96E3-9ED60DD94493}" presName="ChildText" presStyleLbl="revTx" presStyleIdx="0" presStyleCnt="3" custScaleX="248678" custLinFactNeighborX="72092" custLinFactNeighborY="-1468">
        <dgm:presLayoutVars>
          <dgm:chMax val="0"/>
          <dgm:chPref val="0"/>
          <dgm:bulletEnabled val="1"/>
        </dgm:presLayoutVars>
      </dgm:prSet>
      <dgm:spPr/>
    </dgm:pt>
    <dgm:pt modelId="{05F705D5-675A-4F48-A8F2-87344B5D2A9B}" type="pres">
      <dgm:prSet presAssocID="{B39F6641-2F80-4113-A127-62692C7D2BA4}" presName="sibTrans" presStyleCnt="0"/>
      <dgm:spPr/>
    </dgm:pt>
    <dgm:pt modelId="{F6771B3B-525B-4203-914A-E6D3CEFA95BC}" type="pres">
      <dgm:prSet presAssocID="{CD80033E-A4B6-4E58-895E-5AE172825901}" presName="composite" presStyleCnt="0"/>
      <dgm:spPr/>
    </dgm:pt>
    <dgm:pt modelId="{50EA9718-AB10-43D3-A499-4A8F95FD51B1}" type="pres">
      <dgm:prSet presAssocID="{CD80033E-A4B6-4E58-895E-5AE172825901}" presName="bentUpArrow1" presStyleLbl="alignImgPlace1" presStyleIdx="1" presStyleCnt="2"/>
      <dgm:spPr/>
    </dgm:pt>
    <dgm:pt modelId="{AC0F3DF4-EFEE-4D56-8C52-E5EBCCFC52A6}" type="pres">
      <dgm:prSet presAssocID="{CD80033E-A4B6-4E58-895E-5AE172825901}" presName="ParentText" presStyleLbl="node1" presStyleIdx="1" presStyleCnt="3">
        <dgm:presLayoutVars>
          <dgm:chMax val="1"/>
          <dgm:chPref val="1"/>
          <dgm:bulletEnabled val="1"/>
        </dgm:presLayoutVars>
      </dgm:prSet>
      <dgm:spPr/>
    </dgm:pt>
    <dgm:pt modelId="{DEA13554-C77C-4D25-9533-E125C24CF9F8}" type="pres">
      <dgm:prSet presAssocID="{CD80033E-A4B6-4E58-895E-5AE172825901}" presName="ChildText" presStyleLbl="revTx" presStyleIdx="1" presStyleCnt="3" custScaleX="203825" custLinFactNeighborX="52584">
        <dgm:presLayoutVars>
          <dgm:chMax val="0"/>
          <dgm:chPref val="0"/>
          <dgm:bulletEnabled val="1"/>
        </dgm:presLayoutVars>
      </dgm:prSet>
      <dgm:spPr/>
    </dgm:pt>
    <dgm:pt modelId="{37C90CA0-76E3-4CB6-A119-D6D6482F473E}" type="pres">
      <dgm:prSet presAssocID="{8E1E07F8-F3AA-41BE-9509-BABA76F78E59}" presName="sibTrans" presStyleCnt="0"/>
      <dgm:spPr/>
    </dgm:pt>
    <dgm:pt modelId="{515E4C2D-E643-4F2B-8247-377B522D8430}" type="pres">
      <dgm:prSet presAssocID="{D00A8432-17D6-4647-A454-B051A00BC009}" presName="composite" presStyleCnt="0"/>
      <dgm:spPr/>
    </dgm:pt>
    <dgm:pt modelId="{5DCF857E-74E3-4B7D-8498-BE6CC56FECD5}" type="pres">
      <dgm:prSet presAssocID="{D00A8432-17D6-4647-A454-B051A00BC009}" presName="ParentText" presStyleLbl="node1" presStyleIdx="2" presStyleCnt="3">
        <dgm:presLayoutVars>
          <dgm:chMax val="1"/>
          <dgm:chPref val="1"/>
          <dgm:bulletEnabled val="1"/>
        </dgm:presLayoutVars>
      </dgm:prSet>
      <dgm:spPr/>
    </dgm:pt>
    <dgm:pt modelId="{7B767760-38CC-4818-9E6F-0ABC4E734331}" type="pres">
      <dgm:prSet presAssocID="{D00A8432-17D6-4647-A454-B051A00BC009}" presName="FinalChildText" presStyleLbl="revTx" presStyleIdx="2" presStyleCnt="3" custScaleX="144294" custLinFactNeighborX="20456" custLinFactNeighborY="-5401">
        <dgm:presLayoutVars>
          <dgm:chMax val="0"/>
          <dgm:chPref val="0"/>
          <dgm:bulletEnabled val="1"/>
        </dgm:presLayoutVars>
      </dgm:prSet>
      <dgm:spPr/>
    </dgm:pt>
  </dgm:ptLst>
  <dgm:cxnLst>
    <dgm:cxn modelId="{25F76500-F5EB-48AC-B010-2F5AB9774A02}" type="presOf" srcId="{BDE3905D-DADD-4F12-9A75-00D8E4EAD03C}" destId="{649447E5-BE78-420C-A10C-5FE5125ED7EA}" srcOrd="0" destOrd="0" presId="urn:microsoft.com/office/officeart/2005/8/layout/StepDownProcess"/>
    <dgm:cxn modelId="{38716D17-F3BF-4B61-8FB9-59040EC57ABD}" type="presOf" srcId="{3518C895-B221-4985-96FE-39C8A3FCF509}" destId="{7B767760-38CC-4818-9E6F-0ABC4E734331}" srcOrd="0" destOrd="0" presId="urn:microsoft.com/office/officeart/2005/8/layout/StepDownProcess"/>
    <dgm:cxn modelId="{97923F27-ED03-40FE-A4EE-96320B88608D}" type="presOf" srcId="{CD80033E-A4B6-4E58-895E-5AE172825901}" destId="{AC0F3DF4-EFEE-4D56-8C52-E5EBCCFC52A6}" srcOrd="0" destOrd="0" presId="urn:microsoft.com/office/officeart/2005/8/layout/StepDownProcess"/>
    <dgm:cxn modelId="{7822AF4C-F0EF-4772-9A1D-35B472147AA5}" type="presOf" srcId="{D00A8432-17D6-4647-A454-B051A00BC009}" destId="{5DCF857E-74E3-4B7D-8498-BE6CC56FECD5}" srcOrd="0" destOrd="0" presId="urn:microsoft.com/office/officeart/2005/8/layout/StepDownProcess"/>
    <dgm:cxn modelId="{4950C478-2F37-4516-9B04-E9BECF23C884}" type="presOf" srcId="{52694014-6052-4FB1-BADE-B6491F180087}" destId="{DEA13554-C77C-4D25-9533-E125C24CF9F8}" srcOrd="0" destOrd="0" presId="urn:microsoft.com/office/officeart/2005/8/layout/StepDownProcess"/>
    <dgm:cxn modelId="{7967EC7F-6318-4B83-A03F-0F30B8F6C4BC}" srcId="{70F2A07B-DD00-4D8B-AFB6-D00C29F76C77}" destId="{2DE6149C-0847-47DF-96E3-9ED60DD94493}" srcOrd="0" destOrd="0" parTransId="{BAA0B97F-1908-4E2B-ABCC-CE493AEC9978}" sibTransId="{B39F6641-2F80-4113-A127-62692C7D2BA4}"/>
    <dgm:cxn modelId="{4282AD80-5B38-42CE-90C7-A09A6FFA9B45}" type="presOf" srcId="{70F2A07B-DD00-4D8B-AFB6-D00C29F76C77}" destId="{6E820D26-0978-47B2-829A-9E8A00C1EB5F}" srcOrd="0" destOrd="0" presId="urn:microsoft.com/office/officeart/2005/8/layout/StepDownProcess"/>
    <dgm:cxn modelId="{53D43181-6E33-40AC-8285-B3F981FA55A2}" srcId="{CD80033E-A4B6-4E58-895E-5AE172825901}" destId="{52694014-6052-4FB1-BADE-B6491F180087}" srcOrd="0" destOrd="0" parTransId="{7B9E1A25-F417-4BE3-9AEE-F1A049325265}" sibTransId="{061F07F6-3C01-48EB-BB03-B4E429684F8F}"/>
    <dgm:cxn modelId="{F9D428A6-5CE4-41F7-97D1-9ACC258F267E}" type="presOf" srcId="{2DE6149C-0847-47DF-96E3-9ED60DD94493}" destId="{AD959B58-BCE9-46F8-BF8F-EE7CFCD304C3}" srcOrd="0" destOrd="0" presId="urn:microsoft.com/office/officeart/2005/8/layout/StepDownProcess"/>
    <dgm:cxn modelId="{69E00AAF-9546-4CA9-AF2A-7F59B4C18AA8}" srcId="{70F2A07B-DD00-4D8B-AFB6-D00C29F76C77}" destId="{D00A8432-17D6-4647-A454-B051A00BC009}" srcOrd="2" destOrd="0" parTransId="{1AAD71BB-7245-444A-99FA-05714869B1B6}" sibTransId="{737ED2BC-2F67-400B-8BA3-EC4F684674F7}"/>
    <dgm:cxn modelId="{D26E6AB1-4BE1-4970-BE42-0697A6F316E1}" srcId="{70F2A07B-DD00-4D8B-AFB6-D00C29F76C77}" destId="{CD80033E-A4B6-4E58-895E-5AE172825901}" srcOrd="1" destOrd="0" parTransId="{854F4F81-89D6-46DF-BF77-364FB005C392}" sibTransId="{8E1E07F8-F3AA-41BE-9509-BABA76F78E59}"/>
    <dgm:cxn modelId="{98631DE1-D842-4124-AAC3-B3FA83BC5A98}" srcId="{2DE6149C-0847-47DF-96E3-9ED60DD94493}" destId="{BDE3905D-DADD-4F12-9A75-00D8E4EAD03C}" srcOrd="0" destOrd="0" parTransId="{D224A930-ADE5-46C7-827F-83268F81A215}" sibTransId="{A49D4BEC-F08B-4E09-9618-8611F4961A00}"/>
    <dgm:cxn modelId="{134622E9-300E-42BB-85BB-2FC7D4C363BA}" srcId="{D00A8432-17D6-4647-A454-B051A00BC009}" destId="{3518C895-B221-4985-96FE-39C8A3FCF509}" srcOrd="0" destOrd="0" parTransId="{96155CD8-A17C-4D73-A3E9-425AE6060075}" sibTransId="{9803254A-1F81-4D05-A273-DF25CE7D3E2F}"/>
    <dgm:cxn modelId="{212D0C4D-2FB9-4812-8D5A-07BF29E536D1}" type="presParOf" srcId="{6E820D26-0978-47B2-829A-9E8A00C1EB5F}" destId="{FBA6D27A-6834-431A-BB02-2B922288B7D9}" srcOrd="0" destOrd="0" presId="urn:microsoft.com/office/officeart/2005/8/layout/StepDownProcess"/>
    <dgm:cxn modelId="{2C3A6779-485E-487F-B620-CBDF5FBE12FA}" type="presParOf" srcId="{FBA6D27A-6834-431A-BB02-2B922288B7D9}" destId="{35B60C12-4B1B-493D-91AA-628BD12588C0}" srcOrd="0" destOrd="0" presId="urn:microsoft.com/office/officeart/2005/8/layout/StepDownProcess"/>
    <dgm:cxn modelId="{2A1EAC78-083F-4803-9239-77C390F4B6A2}" type="presParOf" srcId="{FBA6D27A-6834-431A-BB02-2B922288B7D9}" destId="{AD959B58-BCE9-46F8-BF8F-EE7CFCD304C3}" srcOrd="1" destOrd="0" presId="urn:microsoft.com/office/officeart/2005/8/layout/StepDownProcess"/>
    <dgm:cxn modelId="{C9815CA2-6E63-408A-8A23-A2BC7E4001D9}" type="presParOf" srcId="{FBA6D27A-6834-431A-BB02-2B922288B7D9}" destId="{649447E5-BE78-420C-A10C-5FE5125ED7EA}" srcOrd="2" destOrd="0" presId="urn:microsoft.com/office/officeart/2005/8/layout/StepDownProcess"/>
    <dgm:cxn modelId="{611A287F-0F29-4B75-BAE3-1CA80A34AC0A}" type="presParOf" srcId="{6E820D26-0978-47B2-829A-9E8A00C1EB5F}" destId="{05F705D5-675A-4F48-A8F2-87344B5D2A9B}" srcOrd="1" destOrd="0" presId="urn:microsoft.com/office/officeart/2005/8/layout/StepDownProcess"/>
    <dgm:cxn modelId="{2EDCA225-7BB8-421A-B7B0-BD9CE22662DF}" type="presParOf" srcId="{6E820D26-0978-47B2-829A-9E8A00C1EB5F}" destId="{F6771B3B-525B-4203-914A-E6D3CEFA95BC}" srcOrd="2" destOrd="0" presId="urn:microsoft.com/office/officeart/2005/8/layout/StepDownProcess"/>
    <dgm:cxn modelId="{EEA136EE-B44D-4BDA-9132-9C4A3352D4B9}" type="presParOf" srcId="{F6771B3B-525B-4203-914A-E6D3CEFA95BC}" destId="{50EA9718-AB10-43D3-A499-4A8F95FD51B1}" srcOrd="0" destOrd="0" presId="urn:microsoft.com/office/officeart/2005/8/layout/StepDownProcess"/>
    <dgm:cxn modelId="{8FDEF1DB-E733-45AA-8ED6-15B8C53D4F3A}" type="presParOf" srcId="{F6771B3B-525B-4203-914A-E6D3CEFA95BC}" destId="{AC0F3DF4-EFEE-4D56-8C52-E5EBCCFC52A6}" srcOrd="1" destOrd="0" presId="urn:microsoft.com/office/officeart/2005/8/layout/StepDownProcess"/>
    <dgm:cxn modelId="{F8C1AC3C-0118-489E-B91F-1EB283D7BF7E}" type="presParOf" srcId="{F6771B3B-525B-4203-914A-E6D3CEFA95BC}" destId="{DEA13554-C77C-4D25-9533-E125C24CF9F8}" srcOrd="2" destOrd="0" presId="urn:microsoft.com/office/officeart/2005/8/layout/StepDownProcess"/>
    <dgm:cxn modelId="{1139AAFB-17DA-42DB-BA4B-7650D857BC05}" type="presParOf" srcId="{6E820D26-0978-47B2-829A-9E8A00C1EB5F}" destId="{37C90CA0-76E3-4CB6-A119-D6D6482F473E}" srcOrd="3" destOrd="0" presId="urn:microsoft.com/office/officeart/2005/8/layout/StepDownProcess"/>
    <dgm:cxn modelId="{4D2F39A5-0D5D-4BF9-99D3-1136381D5A1B}" type="presParOf" srcId="{6E820D26-0978-47B2-829A-9E8A00C1EB5F}" destId="{515E4C2D-E643-4F2B-8247-377B522D8430}" srcOrd="4" destOrd="0" presId="urn:microsoft.com/office/officeart/2005/8/layout/StepDownProcess"/>
    <dgm:cxn modelId="{83A9B065-38E8-4817-A2BE-AE58B43E5E73}" type="presParOf" srcId="{515E4C2D-E643-4F2B-8247-377B522D8430}" destId="{5DCF857E-74E3-4B7D-8498-BE6CC56FECD5}" srcOrd="0" destOrd="0" presId="urn:microsoft.com/office/officeart/2005/8/layout/StepDownProcess"/>
    <dgm:cxn modelId="{A77E2AB2-AEEC-4671-81C4-7639F7E829F8}" type="presParOf" srcId="{515E4C2D-E643-4F2B-8247-377B522D8430}" destId="{7B767760-38CC-4818-9E6F-0ABC4E734331}"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1DCD-2FDC-43EF-8E95-E3C4C8B950EF}">
      <dsp:nvSpPr>
        <dsp:cNvPr id="0" name=""/>
        <dsp:cNvSpPr/>
      </dsp:nvSpPr>
      <dsp:spPr>
        <a:xfrm>
          <a:off x="0" y="0"/>
          <a:ext cx="5859475" cy="4493896"/>
        </a:xfrm>
        <a:prstGeom prst="rightArrow">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860FEABF-3918-433F-A11C-74D072741C01}">
      <dsp:nvSpPr>
        <dsp:cNvPr id="0" name=""/>
        <dsp:cNvSpPr/>
      </dsp:nvSpPr>
      <dsp:spPr>
        <a:xfrm>
          <a:off x="233598" y="1348168"/>
          <a:ext cx="2068050" cy="1797558"/>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Requerimientos de Usuario</a:t>
          </a:r>
        </a:p>
        <a:p>
          <a:pPr marL="114300" lvl="1" indent="-114300" algn="l" defTabSz="622300">
            <a:lnSpc>
              <a:spcPct val="90000"/>
            </a:lnSpc>
            <a:spcBef>
              <a:spcPct val="0"/>
            </a:spcBef>
            <a:spcAft>
              <a:spcPct val="15000"/>
            </a:spcAft>
            <a:buChar char="•"/>
          </a:pPr>
          <a:r>
            <a:rPr lang="es-ES" sz="1400" kern="1200" dirty="0"/>
            <a:t>Modelo Conceptual de Datos</a:t>
          </a:r>
        </a:p>
      </dsp:txBody>
      <dsp:txXfrm>
        <a:off x="321348" y="1435918"/>
        <a:ext cx="1892550" cy="1622058"/>
      </dsp:txXfrm>
    </dsp:sp>
    <dsp:sp modelId="{C1F794DF-9968-4DF0-9C9F-7247DC58CDC6}">
      <dsp:nvSpPr>
        <dsp:cNvPr id="0" name=""/>
        <dsp:cNvSpPr/>
      </dsp:nvSpPr>
      <dsp:spPr>
        <a:xfrm>
          <a:off x="2412725" y="1348168"/>
          <a:ext cx="2068050" cy="1797558"/>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Proceso de Normalización</a:t>
          </a:r>
        </a:p>
        <a:p>
          <a:pPr marL="114300" lvl="1" indent="-114300" algn="l" defTabSz="622300">
            <a:lnSpc>
              <a:spcPct val="90000"/>
            </a:lnSpc>
            <a:spcBef>
              <a:spcPct val="0"/>
            </a:spcBef>
            <a:spcAft>
              <a:spcPct val="15000"/>
            </a:spcAft>
            <a:buChar char="•"/>
          </a:pPr>
          <a:r>
            <a:rPr lang="es-ES" sz="1400" kern="1200" dirty="0"/>
            <a:t>Modelo Conceptual Canónico (Normalizado)</a:t>
          </a:r>
        </a:p>
      </dsp:txBody>
      <dsp:txXfrm>
        <a:off x="2500475" y="1435918"/>
        <a:ext cx="1892550" cy="1622058"/>
      </dsp:txXfrm>
    </dsp:sp>
    <dsp:sp modelId="{BD1787B9-7A71-4512-A405-3296FD3D2C69}">
      <dsp:nvSpPr>
        <dsp:cNvPr id="0" name=""/>
        <dsp:cNvSpPr/>
      </dsp:nvSpPr>
      <dsp:spPr>
        <a:xfrm>
          <a:off x="4591852" y="1348168"/>
          <a:ext cx="2068050" cy="179755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Reglas de Transformación</a:t>
          </a:r>
        </a:p>
        <a:p>
          <a:pPr marL="114300" lvl="1" indent="-114300" algn="l" defTabSz="622300">
            <a:lnSpc>
              <a:spcPct val="90000"/>
            </a:lnSpc>
            <a:spcBef>
              <a:spcPct val="0"/>
            </a:spcBef>
            <a:spcAft>
              <a:spcPct val="15000"/>
            </a:spcAft>
            <a:buChar char="•"/>
          </a:pPr>
          <a:r>
            <a:rPr lang="es-ES" sz="1400" kern="1200" dirty="0"/>
            <a:t>Modelo Relacional</a:t>
          </a:r>
        </a:p>
        <a:p>
          <a:pPr marL="114300" lvl="1" indent="-114300" algn="l" defTabSz="622300">
            <a:lnSpc>
              <a:spcPct val="90000"/>
            </a:lnSpc>
            <a:spcBef>
              <a:spcPct val="0"/>
            </a:spcBef>
            <a:spcAft>
              <a:spcPct val="15000"/>
            </a:spcAft>
            <a:buChar char="•"/>
          </a:pPr>
          <a:r>
            <a:rPr lang="es-ES" sz="1400" kern="1200" dirty="0"/>
            <a:t>Modelo Físico</a:t>
          </a:r>
        </a:p>
        <a:p>
          <a:pPr marL="114300" lvl="1" indent="-114300" algn="l" defTabSz="622300">
            <a:lnSpc>
              <a:spcPct val="90000"/>
            </a:lnSpc>
            <a:spcBef>
              <a:spcPct val="0"/>
            </a:spcBef>
            <a:spcAft>
              <a:spcPct val="15000"/>
            </a:spcAft>
            <a:buChar char="•"/>
          </a:pPr>
          <a:r>
            <a:rPr lang="es-ES" sz="1400" kern="1200" dirty="0"/>
            <a:t>Generación de la Base de datos</a:t>
          </a:r>
        </a:p>
      </dsp:txBody>
      <dsp:txXfrm>
        <a:off x="4679602" y="1435918"/>
        <a:ext cx="1892550" cy="1622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60C12-4B1B-493D-91AA-628BD12588C0}">
      <dsp:nvSpPr>
        <dsp:cNvPr id="0" name=""/>
        <dsp:cNvSpPr/>
      </dsp:nvSpPr>
      <dsp:spPr>
        <a:xfrm rot="5400000">
          <a:off x="621335" y="929749"/>
          <a:ext cx="822283" cy="93614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59B58-BCE9-46F8-BF8F-EE7CFCD304C3}">
      <dsp:nvSpPr>
        <dsp:cNvPr id="0" name=""/>
        <dsp:cNvSpPr/>
      </dsp:nvSpPr>
      <dsp:spPr>
        <a:xfrm>
          <a:off x="403479" y="18232"/>
          <a:ext cx="1384240" cy="9689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1.-Diseño Conceptual</a:t>
          </a:r>
        </a:p>
      </dsp:txBody>
      <dsp:txXfrm>
        <a:off x="450786" y="65539"/>
        <a:ext cx="1289626" cy="874309"/>
      </dsp:txXfrm>
    </dsp:sp>
    <dsp:sp modelId="{649447E5-BE78-420C-A10C-5FE5125ED7EA}">
      <dsp:nvSpPr>
        <dsp:cNvPr id="0" name=""/>
        <dsp:cNvSpPr/>
      </dsp:nvSpPr>
      <dsp:spPr>
        <a:xfrm>
          <a:off x="1765098" y="99144"/>
          <a:ext cx="2503603" cy="78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t>Modelo Entidad-Relación</a:t>
          </a:r>
        </a:p>
      </dsp:txBody>
      <dsp:txXfrm>
        <a:off x="1765098" y="99144"/>
        <a:ext cx="2503603" cy="783126"/>
      </dsp:txXfrm>
    </dsp:sp>
    <dsp:sp modelId="{50EA9718-AB10-43D3-A499-4A8F95FD51B1}">
      <dsp:nvSpPr>
        <dsp:cNvPr id="0" name=""/>
        <dsp:cNvSpPr/>
      </dsp:nvSpPr>
      <dsp:spPr>
        <a:xfrm rot="5400000">
          <a:off x="2128259" y="2018170"/>
          <a:ext cx="822283" cy="93614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0F3DF4-EFEE-4D56-8C52-E5EBCCFC52A6}">
      <dsp:nvSpPr>
        <dsp:cNvPr id="0" name=""/>
        <dsp:cNvSpPr/>
      </dsp:nvSpPr>
      <dsp:spPr>
        <a:xfrm>
          <a:off x="1910403" y="1106653"/>
          <a:ext cx="1384240" cy="9689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2.- Diseño Lógico</a:t>
          </a:r>
        </a:p>
      </dsp:txBody>
      <dsp:txXfrm>
        <a:off x="1957710" y="1153960"/>
        <a:ext cx="1289626" cy="874309"/>
      </dsp:txXfrm>
    </dsp:sp>
    <dsp:sp modelId="{DEA13554-C77C-4D25-9533-E125C24CF9F8}">
      <dsp:nvSpPr>
        <dsp:cNvPr id="0" name=""/>
        <dsp:cNvSpPr/>
      </dsp:nvSpPr>
      <dsp:spPr>
        <a:xfrm>
          <a:off x="3301405" y="1199062"/>
          <a:ext cx="2052038" cy="78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t>Modelo Relacional</a:t>
          </a:r>
        </a:p>
      </dsp:txBody>
      <dsp:txXfrm>
        <a:off x="3301405" y="1199062"/>
        <a:ext cx="2052038" cy="783126"/>
      </dsp:txXfrm>
    </dsp:sp>
    <dsp:sp modelId="{5DCF857E-74E3-4B7D-8498-BE6CC56FECD5}">
      <dsp:nvSpPr>
        <dsp:cNvPr id="0" name=""/>
        <dsp:cNvSpPr/>
      </dsp:nvSpPr>
      <dsp:spPr>
        <a:xfrm>
          <a:off x="3417327" y="2195074"/>
          <a:ext cx="1384240" cy="9689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3.- Diseño Físico</a:t>
          </a:r>
        </a:p>
      </dsp:txBody>
      <dsp:txXfrm>
        <a:off x="3464634" y="2242381"/>
        <a:ext cx="1289626" cy="874309"/>
      </dsp:txXfrm>
    </dsp:sp>
    <dsp:sp modelId="{7B767760-38CC-4818-9E6F-0ABC4E734331}">
      <dsp:nvSpPr>
        <dsp:cNvPr id="0" name=""/>
        <dsp:cNvSpPr/>
      </dsp:nvSpPr>
      <dsp:spPr>
        <a:xfrm>
          <a:off x="4784544" y="2245186"/>
          <a:ext cx="1452701" cy="78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Modelo Físico</a:t>
          </a:r>
        </a:p>
      </dsp:txBody>
      <dsp:txXfrm>
        <a:off x="4784544" y="2245186"/>
        <a:ext cx="1452701" cy="78312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4D7D-4B2E-3A40-A2E7-B0C0934C3470}" type="datetimeFigureOut">
              <a:rPr lang="es-CL" smtClean="0"/>
              <a:t>26-12-2019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3588D-5E30-CD40-ADA0-1AB7BBA133C7}" type="slidenum">
              <a:rPr lang="es-CL" smtClean="0"/>
              <a:t>‹Nº›</a:t>
            </a:fld>
            <a:endParaRPr lang="es-CL"/>
          </a:p>
        </p:txBody>
      </p:sp>
    </p:spTree>
    <p:extLst>
      <p:ext uri="{BB962C8B-B14F-4D97-AF65-F5344CB8AC3E}">
        <p14:creationId xmlns:p14="http://schemas.microsoft.com/office/powerpoint/2010/main" val="1296471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40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200" b="0" i="0" u="none" strike="noStrike" kern="1200" dirty="0">
                <a:solidFill>
                  <a:schemeClr val="tx1"/>
                </a:solidFill>
                <a:effectLst/>
                <a:latin typeface="+mn-lt"/>
                <a:ea typeface="+mn-ea"/>
                <a:cs typeface="+mn-cs"/>
              </a:rPr>
              <a:t>Se explica qué es dato, qué es información, diferencia entre dato e información, qué es una base de datos, tipos de base de datos (Relacionales, Orientadas a Objetos, Datawarehouse, NO SQL), principales diferencias y cuándo elegir cada una de ellas , ejemplos de Motores de motores de base de datos (Relacionales y No Relacionales), en qué consiste el enfoque de Base de Datos, los elementos del enfoque de Base de Datos, ventas y desventajas del enfoque de Base de Datos, en qué consiste las abstracción de una base de datos. </a:t>
            </a:r>
            <a:endParaRPr dirty="0"/>
          </a:p>
        </p:txBody>
      </p:sp>
    </p:spTree>
    <p:extLst>
      <p:ext uri="{BB962C8B-B14F-4D97-AF65-F5344CB8AC3E}">
        <p14:creationId xmlns:p14="http://schemas.microsoft.com/office/powerpoint/2010/main" val="160096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recomienda que los alumnos participen en esta actividad con la finalidad que el profesor pueda conocer los conceptos que ellos tienen.</a:t>
            </a: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3</a:t>
            </a:fld>
            <a:endParaRPr lang="es-CL"/>
          </a:p>
        </p:txBody>
      </p:sp>
    </p:spTree>
    <p:extLst>
      <p:ext uri="{BB962C8B-B14F-4D97-AF65-F5344CB8AC3E}">
        <p14:creationId xmlns:p14="http://schemas.microsoft.com/office/powerpoint/2010/main" val="18960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alumno deberá analizar la imagen y ver las diferencias.</a:t>
            </a:r>
          </a:p>
        </p:txBody>
      </p:sp>
      <p:sp>
        <p:nvSpPr>
          <p:cNvPr id="4" name="Marcador de número de diapositiva 3"/>
          <p:cNvSpPr>
            <a:spLocks noGrp="1"/>
          </p:cNvSpPr>
          <p:nvPr>
            <p:ph type="sldNum" sz="quarter" idx="5"/>
          </p:nvPr>
        </p:nvSpPr>
        <p:spPr/>
        <p:txBody>
          <a:bodyPr/>
          <a:lstStyle/>
          <a:p>
            <a:fld id="{6953588D-5E30-CD40-ADA0-1AB7BBA133C7}" type="slidenum">
              <a:rPr lang="es-CL" smtClean="0"/>
              <a:t>6</a:t>
            </a:fld>
            <a:endParaRPr lang="es-CL"/>
          </a:p>
        </p:txBody>
      </p:sp>
    </p:spTree>
    <p:extLst>
      <p:ext uri="{BB962C8B-B14F-4D97-AF65-F5344CB8AC3E}">
        <p14:creationId xmlns:p14="http://schemas.microsoft.com/office/powerpoint/2010/main" val="2439073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dirty="0"/>
              <a:t>Se explica que para cumplir con lo comentado se debe pasar por las etapas del ciclo de diseño de una base de datos contempla 3 principales etapas donde cada una tiene un entregable</a:t>
            </a:r>
          </a:p>
          <a:p>
            <a:endParaRPr lang="es-CL" dirty="0"/>
          </a:p>
          <a:p>
            <a:pPr lvl="0"/>
            <a:r>
              <a:rPr lang="es-ES" sz="1800" dirty="0"/>
              <a:t>1.-Diseño Conceptual</a:t>
            </a:r>
          </a:p>
          <a:p>
            <a:pPr lvl="1"/>
            <a:r>
              <a:rPr lang="es-ES" sz="1800" dirty="0"/>
              <a:t>Modelo Conceptual o Entidad-Relación</a:t>
            </a:r>
          </a:p>
          <a:p>
            <a:pPr lvl="0"/>
            <a:r>
              <a:rPr lang="es-ES" sz="1800" dirty="0"/>
              <a:t>2.- Diseño Lógico</a:t>
            </a:r>
          </a:p>
          <a:p>
            <a:pPr lvl="1"/>
            <a:r>
              <a:rPr lang="es-ES" sz="1800" dirty="0"/>
              <a:t>Modelo Relacional</a:t>
            </a:r>
          </a:p>
          <a:p>
            <a:pPr lvl="0"/>
            <a:r>
              <a:rPr lang="es-ES" sz="1800" dirty="0"/>
              <a:t>3.- Diseño Físico</a:t>
            </a:r>
          </a:p>
          <a:p>
            <a:pPr lvl="1"/>
            <a:r>
              <a:rPr lang="es-ES" sz="1800" dirty="0"/>
              <a:t>Modelo Físico</a:t>
            </a:r>
          </a:p>
          <a:p>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10</a:t>
            </a:fld>
            <a:endParaRPr lang="es-CL"/>
          </a:p>
        </p:txBody>
      </p:sp>
    </p:spTree>
    <p:extLst>
      <p:ext uri="{BB962C8B-B14F-4D97-AF65-F5344CB8AC3E}">
        <p14:creationId xmlns:p14="http://schemas.microsoft.com/office/powerpoint/2010/main" val="363307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es sustantivo:</a:t>
            </a:r>
          </a:p>
          <a:p>
            <a:r>
              <a:rPr lang="es-CL" dirty="0"/>
              <a:t>Tb. substantivo.</a:t>
            </a:r>
          </a:p>
          <a:p>
            <a:r>
              <a:rPr lang="es-CL" dirty="0"/>
              <a:t>1. adj. Que tiene existencia real, independiente, individual.</a:t>
            </a:r>
          </a:p>
          <a:p>
            <a:r>
              <a:rPr lang="es-CL" dirty="0"/>
              <a:t>2. adj. Importante, fundamental, esencial.</a:t>
            </a:r>
          </a:p>
          <a:p>
            <a:r>
              <a:rPr lang="es-CL" dirty="0"/>
              <a:t>3. m. Gram. nombre.</a:t>
            </a:r>
          </a:p>
          <a:p>
            <a:r>
              <a:rPr lang="es-CL" dirty="0"/>
              <a:t>4. f. Gram. oración subordinada sustantiva.</a:t>
            </a:r>
          </a:p>
        </p:txBody>
      </p:sp>
      <p:sp>
        <p:nvSpPr>
          <p:cNvPr id="4" name="Marcador de número de diapositiva 3"/>
          <p:cNvSpPr>
            <a:spLocks noGrp="1"/>
          </p:cNvSpPr>
          <p:nvPr>
            <p:ph type="sldNum" sz="quarter" idx="5"/>
          </p:nvPr>
        </p:nvSpPr>
        <p:spPr/>
        <p:txBody>
          <a:bodyPr/>
          <a:lstStyle/>
          <a:p>
            <a:fld id="{6953588D-5E30-CD40-ADA0-1AB7BBA133C7}" type="slidenum">
              <a:rPr lang="es-CL" smtClean="0"/>
              <a:t>15</a:t>
            </a:fld>
            <a:endParaRPr lang="es-CL"/>
          </a:p>
        </p:txBody>
      </p:sp>
    </p:spTree>
    <p:extLst>
      <p:ext uri="{BB962C8B-B14F-4D97-AF65-F5344CB8AC3E}">
        <p14:creationId xmlns:p14="http://schemas.microsoft.com/office/powerpoint/2010/main" val="296191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20</a:t>
            </a:fld>
            <a:endParaRPr lang="es-CL"/>
          </a:p>
        </p:txBody>
      </p:sp>
    </p:spTree>
    <p:extLst>
      <p:ext uri="{BB962C8B-B14F-4D97-AF65-F5344CB8AC3E}">
        <p14:creationId xmlns:p14="http://schemas.microsoft.com/office/powerpoint/2010/main" val="270711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21</a:t>
            </a:fld>
            <a:endParaRPr lang="es-CL"/>
          </a:p>
        </p:txBody>
      </p:sp>
    </p:spTree>
    <p:extLst>
      <p:ext uri="{BB962C8B-B14F-4D97-AF65-F5344CB8AC3E}">
        <p14:creationId xmlns:p14="http://schemas.microsoft.com/office/powerpoint/2010/main" val="61700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¿Qué es un modelo conceptual y sus principales características?</a:t>
            </a:r>
          </a:p>
          <a:p>
            <a:r>
              <a:rPr lang="es-ES_tradnl" dirty="0"/>
              <a:t>¿Cómo se recoge la información para crear el diseño del modelo conceptual?</a:t>
            </a:r>
          </a:p>
          <a:p>
            <a:r>
              <a:rPr lang="es-ES_tradnl" dirty="0"/>
              <a:t>¿Qué son las vistas de usuarios y Narrativas del cliente?</a:t>
            </a:r>
          </a:p>
          <a:p>
            <a:r>
              <a:rPr lang="es-ES_tradnl" dirty="0"/>
              <a:t>¿Qué es/son las reglas de negocio?</a:t>
            </a:r>
          </a:p>
          <a:p>
            <a:r>
              <a:rPr lang="es-ES_tradnl" dirty="0"/>
              <a:t>¿Se pueden representar las reglas de negocio en el modelo conceptual?</a:t>
            </a:r>
          </a:p>
          <a:p>
            <a:r>
              <a:rPr lang="es-ES_tradnl" dirty="0"/>
              <a:t>¿Qué es un Modelo de Entidad Relación?</a:t>
            </a:r>
          </a:p>
          <a:p>
            <a:r>
              <a:rPr lang="es-ES_tradnl" dirty="0"/>
              <a:t>¿De que componentes se compone un Modelo de Entidad Relación (MER)?</a:t>
            </a: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27</a:t>
            </a:fld>
            <a:endParaRPr lang="es-CL"/>
          </a:p>
        </p:txBody>
      </p:sp>
    </p:spTree>
    <p:extLst>
      <p:ext uri="{BB962C8B-B14F-4D97-AF65-F5344CB8AC3E}">
        <p14:creationId xmlns:p14="http://schemas.microsoft.com/office/powerpoint/2010/main" val="487526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9F03A-29BC-F942-B1C6-9CBADA8C57B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4FE1EA71-BB75-E740-BD73-AA3B99F5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16BF3234-C28D-3B4E-A204-63B43ED87B6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A363CB44-C58B-A046-A6D6-8645B4F0D1B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F5CEA11-3982-934A-AF2B-956DCE83D910}"/>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96118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65AF4-25B2-A746-BCB8-E103E46D55C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E94465D-CC55-7F48-AAEF-3BC57839FFA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639F664-B34F-9E4E-B6BF-2542132784F9}"/>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7D0E72A4-D3BC-304A-A28B-5FC212875C8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7ADFA72-405D-1A4E-A4B0-496B2EF22DB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52009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D217FE-21E5-484A-9395-AFCE6C8D1F5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F8644A1-FAE0-1E4C-A152-DFF250F0421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5F6EC6-E28D-5D4A-BD48-4E95915EF264}"/>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3A044368-4B99-6946-AF7B-DD141AF9DE4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75E1C57-EE49-5143-8FCE-1294B0E97222}"/>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81471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userDrawn="1">
  <p:cSld name="1_Diapositiva de título">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6172783"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7" y="11959"/>
            <a:ext cx="6024155"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6920165" y="212271"/>
            <a:ext cx="4997684" cy="586221"/>
          </a:xfrm>
          <a:prstGeom prst="rect">
            <a:avLst/>
          </a:prstGeom>
          <a:noFill/>
          <a:ln>
            <a:noFill/>
          </a:ln>
        </p:spPr>
      </p:pic>
      <p:sp>
        <p:nvSpPr>
          <p:cNvPr id="14" name="Google Shape;14;p2"/>
          <p:cNvSpPr txBox="1">
            <a:spLocks noGrp="1"/>
          </p:cNvSpPr>
          <p:nvPr>
            <p:ph type="subTitle" idx="1"/>
          </p:nvPr>
        </p:nvSpPr>
        <p:spPr>
          <a:xfrm>
            <a:off x="7046267" y="5620875"/>
            <a:ext cx="48052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5325033" y="2487700"/>
            <a:ext cx="65264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extLst>
      <p:ext uri="{BB962C8B-B14F-4D97-AF65-F5344CB8AC3E}">
        <p14:creationId xmlns:p14="http://schemas.microsoft.com/office/powerpoint/2010/main" val="284676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cabezado de sección 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6903076" y="186298"/>
            <a:ext cx="5082864" cy="601304"/>
          </a:xfrm>
          <a:prstGeom prst="rect">
            <a:avLst/>
          </a:prstGeom>
          <a:noFill/>
          <a:ln>
            <a:noFill/>
          </a:ln>
        </p:spPr>
      </p:pic>
      <p:grpSp>
        <p:nvGrpSpPr>
          <p:cNvPr id="18" name="Google Shape;18;p3"/>
          <p:cNvGrpSpPr/>
          <p:nvPr/>
        </p:nvGrpSpPr>
        <p:grpSpPr>
          <a:xfrm>
            <a:off x="1" y="-124"/>
            <a:ext cx="6471553"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4006100" y="3476150"/>
            <a:ext cx="79944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375927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56803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ED0DB-7AD7-8D46-945F-43C51FA88F8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1CE05AC-E9FA-9D4F-881F-7866ED48474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01B52AF-97B6-434A-A728-B284A6E2FDA2}"/>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1D28A696-8CB0-DC45-B3F6-92BA3569852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B66DC4F-A615-6146-B921-6801511BEC94}"/>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93862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2F7A8-6D4A-8248-90BC-047B43B3FF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8826776-482B-314E-A07E-E751392B3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6A5167F-6B6C-0F48-8036-A580798ACB0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9AA48AB8-02DD-1042-86AA-C1931EE6469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4BE9897-931D-5F48-B51B-2DB7AE90CE9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15087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DA792-4454-EB47-80AA-9EC05D99F07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625C770-E1C5-0947-9118-2C031981819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BAEEC80F-D5E2-B740-9CED-2E6E3136BA0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DF1E44C-C163-0C43-AD9B-AA1D4BB1884A}"/>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B5C1A002-5939-9A44-A587-C534A5766C6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4828352-95C5-BA48-B90A-5C3487D65AE9}"/>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21985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3856-8B70-144D-901F-FB715E92AC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94CFC9F-EF81-4D49-BEF5-7B991ECF5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0D0D42-516D-7C4C-A1CE-D55E2D4109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8620A6D-F300-5F47-B112-26DF208F66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9254A76-63DA-DE4B-9651-4CBB4F3FABD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70B90C8C-5A4A-D440-BE99-CDB794672E0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8" name="Marcador de pie de página 7">
            <a:extLst>
              <a:ext uri="{FF2B5EF4-FFF2-40B4-BE49-F238E27FC236}">
                <a16:creationId xmlns:a16="http://schemas.microsoft.com/office/drawing/2014/main" id="{69201DA4-3597-724C-B3B6-4FECAD329C7D}"/>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CCD524A-102C-E64E-897E-97D470FB1F4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84842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67230-0265-A94D-BECC-4E2B1A5BCC6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307B3070-F802-0E49-9A33-A9B901EAA88E}"/>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4" name="Marcador de pie de página 3">
            <a:extLst>
              <a:ext uri="{FF2B5EF4-FFF2-40B4-BE49-F238E27FC236}">
                <a16:creationId xmlns:a16="http://schemas.microsoft.com/office/drawing/2014/main" id="{F5E3D637-5C2D-6D47-ABE5-3C28178FC04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0CF3A90B-7CD4-F74D-910B-8EB21AB97EA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9887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B28B584-84C3-AA45-A6E6-E7401BEE8B43}"/>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3" name="Marcador de pie de página 2">
            <a:extLst>
              <a:ext uri="{FF2B5EF4-FFF2-40B4-BE49-F238E27FC236}">
                <a16:creationId xmlns:a16="http://schemas.microsoft.com/office/drawing/2014/main" id="{B6479476-EA49-F044-9AAE-141F8B1C11D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F65FF45-EC00-AC4B-8BB6-47554F11D655}"/>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29290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A0ACB-B041-5741-BA79-0DBAF55DFC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56322CF-E8AB-2E44-B119-B49B5F9B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923C69B0-84C0-E44E-A0B3-277726438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7CF8B5-77A8-5047-A257-8C4A9F920FFD}"/>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E31A03EC-2F44-A54A-854A-0F0CD351DEF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1617CC1-69AA-9E40-8B89-F91AA5F9A41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624599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D0B9EF-7B45-6449-9BD8-886BC8D5AB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313AE70-005F-AB40-86DF-FBD73AF02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6BC2DAC-AA7B-D64E-8BD7-3278F9052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9E491D-86E7-6D48-AC4D-BC0439224694}"/>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C083BC41-5283-5D47-B4E2-F1BEB2DA2CB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AF25E4B-4418-124B-8070-AE963AFDE7CB}"/>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40532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9827FF-5CD5-4646-8476-D9C0B6137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A41C80F-4F7D-0B42-8646-AD341A8D8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6A58EDB-3EA7-734F-9B00-C512D2235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E6ADCB51-D5D9-0D46-939B-07AD26737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E591203A-FE97-8F49-BA93-5C67721C2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F77B9-4AA2-7F46-AA61-964E00045316}" type="slidenum">
              <a:rPr lang="es-CL" smtClean="0"/>
              <a:t>‹Nº›</a:t>
            </a:fld>
            <a:endParaRPr lang="es-CL"/>
          </a:p>
        </p:txBody>
      </p:sp>
    </p:spTree>
    <p:extLst>
      <p:ext uri="{BB962C8B-B14F-4D97-AF65-F5344CB8AC3E}">
        <p14:creationId xmlns:p14="http://schemas.microsoft.com/office/powerpoint/2010/main" val="232017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14.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5517775" y="2487700"/>
            <a:ext cx="6392574" cy="2891100"/>
          </a:xfrm>
          <a:prstGeom prst="rect">
            <a:avLst/>
          </a:prstGeom>
        </p:spPr>
        <p:txBody>
          <a:bodyPr spcFirstLastPara="1" vert="horz" wrap="square" lIns="91425" tIns="45700" rIns="91425" bIns="45700" rtlCol="0" anchor="b" anchorCtr="0">
            <a:noAutofit/>
          </a:bodyPr>
          <a:lstStyle/>
          <a:p>
            <a:r>
              <a:rPr lang="en-US" dirty="0"/>
              <a:t>MODELAMIENTO DE DATOS</a:t>
            </a:r>
            <a:endParaRPr dirty="0"/>
          </a:p>
        </p:txBody>
      </p:sp>
      <p:sp>
        <p:nvSpPr>
          <p:cNvPr id="213" name="Google Shape;213;p30"/>
          <p:cNvSpPr txBox="1">
            <a:spLocks noGrp="1"/>
          </p:cNvSpPr>
          <p:nvPr>
            <p:ph type="subTitle" idx="1"/>
          </p:nvPr>
        </p:nvSpPr>
        <p:spPr>
          <a:xfrm>
            <a:off x="7910513" y="5620875"/>
            <a:ext cx="2502087" cy="873900"/>
          </a:xfrm>
          <a:prstGeom prst="roundRect">
            <a:avLst/>
          </a:prstGeom>
        </p:spPr>
        <p:txBody>
          <a:bodyPr spcFirstLastPara="1" vert="horz" wrap="square" lIns="91425" tIns="0" rIns="182875" bIns="0" rtlCol="0" anchor="t" anchorCtr="0">
            <a:noAutofit/>
          </a:bodyPr>
          <a:lstStyle/>
          <a:p>
            <a:pPr marL="0" indent="0" algn="ctr"/>
            <a:r>
              <a:rPr lang="en-US" sz="3600" dirty="0"/>
              <a:t>MDY</a:t>
            </a:r>
            <a:endParaRPr sz="3600" dirty="0"/>
          </a:p>
        </p:txBody>
      </p:sp>
    </p:spTree>
    <p:extLst>
      <p:ext uri="{BB962C8B-B14F-4D97-AF65-F5344CB8AC3E}">
        <p14:creationId xmlns:p14="http://schemas.microsoft.com/office/powerpoint/2010/main" val="31502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5054" y="212725"/>
            <a:ext cx="6664125" cy="813000"/>
          </a:xfrm>
        </p:spPr>
        <p:txBody>
          <a:bodyPr/>
          <a:lstStyle/>
          <a:p>
            <a:r>
              <a:rPr lang="es-CL" sz="4000" dirty="0">
                <a:solidFill>
                  <a:schemeClr val="bg1"/>
                </a:solidFill>
              </a:rPr>
              <a:t>Diseño de una Base de Datos</a:t>
            </a:r>
          </a:p>
        </p:txBody>
      </p:sp>
      <p:sp>
        <p:nvSpPr>
          <p:cNvPr id="3" name="Marcador de texto 2"/>
          <p:cNvSpPr>
            <a:spLocks noGrp="1"/>
          </p:cNvSpPr>
          <p:nvPr>
            <p:ph type="body" idx="1"/>
          </p:nvPr>
        </p:nvSpPr>
        <p:spPr/>
        <p:txBody>
          <a:bodyPr/>
          <a:lstStyle/>
          <a:p>
            <a:r>
              <a:rPr lang="es-CL" dirty="0"/>
              <a:t>El constante desafío de crecer, evolucionar y mejorar dentro de una empresa u organización, afecta directamente la gestión de los datos, por lo cual se requiere de un proceso continuo de mantención y mejoras. Para esto se requiere profesionales, herramientas (hardware y software) como también una metodología que entreguen aseguramiento en la calidad, completitud y eficacia que se requiera en los datos.</a:t>
            </a:r>
          </a:p>
        </p:txBody>
      </p:sp>
      <p:graphicFrame>
        <p:nvGraphicFramePr>
          <p:cNvPr id="5" name="Diagrama 4"/>
          <p:cNvGraphicFramePr/>
          <p:nvPr>
            <p:extLst>
              <p:ext uri="{D42A27DB-BD31-4B8C-83A1-F6EECF244321}">
                <p14:modId xmlns:p14="http://schemas.microsoft.com/office/powerpoint/2010/main" val="2107059446"/>
              </p:ext>
            </p:extLst>
          </p:nvPr>
        </p:nvGraphicFramePr>
        <p:xfrm>
          <a:off x="1226634" y="3176396"/>
          <a:ext cx="5280854" cy="3703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Resultado de imagen para etapas del diseño de una base de dat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855" y="3672864"/>
            <a:ext cx="10668290" cy="268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65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980910" cy="813000"/>
          </a:xfrm>
        </p:spPr>
        <p:txBody>
          <a:bodyPr/>
          <a:lstStyle/>
          <a:p>
            <a:r>
              <a:rPr lang="es-CL" sz="4000" dirty="0">
                <a:solidFill>
                  <a:schemeClr val="bg1"/>
                </a:solidFill>
              </a:rPr>
              <a:t>Diseño de una Base de Datos</a:t>
            </a:r>
          </a:p>
        </p:txBody>
      </p:sp>
      <p:sp>
        <p:nvSpPr>
          <p:cNvPr id="3" name="Marcador de texto 2"/>
          <p:cNvSpPr>
            <a:spLocks noGrp="1"/>
          </p:cNvSpPr>
          <p:nvPr>
            <p:ph type="body" idx="1"/>
          </p:nvPr>
        </p:nvSpPr>
        <p:spPr/>
        <p:txBody>
          <a:bodyPr/>
          <a:lstStyle/>
          <a:p>
            <a:r>
              <a:rPr lang="es-CL" dirty="0"/>
              <a:t>Las 3 etapas de diseño son independientes de la plataforma, calidad del modelo y facilidad de uso</a:t>
            </a:r>
          </a:p>
          <a:p>
            <a:endParaRPr lang="es-CL" dirty="0"/>
          </a:p>
        </p:txBody>
      </p:sp>
      <p:graphicFrame>
        <p:nvGraphicFramePr>
          <p:cNvPr id="14" name="Diagrama 13"/>
          <p:cNvGraphicFramePr/>
          <p:nvPr>
            <p:extLst>
              <p:ext uri="{D42A27DB-BD31-4B8C-83A1-F6EECF244321}">
                <p14:modId xmlns:p14="http://schemas.microsoft.com/office/powerpoint/2010/main" val="1843630665"/>
              </p:ext>
            </p:extLst>
          </p:nvPr>
        </p:nvGraphicFramePr>
        <p:xfrm>
          <a:off x="2649249" y="2088833"/>
          <a:ext cx="6893501" cy="4493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88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686428" cy="813000"/>
          </a:xfrm>
        </p:spPr>
        <p:txBody>
          <a:bodyPr/>
          <a:lstStyle/>
          <a:p>
            <a:r>
              <a:rPr lang="es-CL" dirty="0">
                <a:solidFill>
                  <a:schemeClr val="bg1"/>
                </a:solidFill>
              </a:rPr>
              <a:t>Entidades</a:t>
            </a:r>
          </a:p>
        </p:txBody>
      </p:sp>
      <p:sp>
        <p:nvSpPr>
          <p:cNvPr id="3" name="Marcador de texto 2"/>
          <p:cNvSpPr>
            <a:spLocks noGrp="1"/>
          </p:cNvSpPr>
          <p:nvPr>
            <p:ph type="body" idx="1"/>
          </p:nvPr>
        </p:nvSpPr>
        <p:spPr/>
        <p:txBody>
          <a:bodyPr/>
          <a:lstStyle/>
          <a:p>
            <a:pPr marL="0" indent="0">
              <a:buNone/>
            </a:pPr>
            <a:r>
              <a:rPr lang="es-CL" sz="2800" b="1" dirty="0"/>
              <a:t>Entidad</a:t>
            </a:r>
            <a:r>
              <a:rPr lang="es-CL" sz="2800" dirty="0"/>
              <a:t>:</a:t>
            </a:r>
          </a:p>
          <a:p>
            <a:r>
              <a:rPr lang="es-ES" dirty="0"/>
              <a:t>Entidad es una “cosa”, "objeto" o "concepto" del mundo real con existencia independiente, es decir, se diferencia únicamente de otro objeto o cosa, incluso siendo del mismo tipo, o una misma entidad. </a:t>
            </a:r>
          </a:p>
          <a:p>
            <a:r>
              <a:rPr lang="es-ES" dirty="0"/>
              <a:t>Los objetos (reales o abstractos) y conceptos que aparecen en la vida real, corresponden a una entidad. Por ejemplo: persona, auto, Color del auto, Marca de Vehículo, Modelo de Vehículo, etc.</a:t>
            </a:r>
          </a:p>
          <a:p>
            <a:endParaRPr lang="es-CL" dirty="0"/>
          </a:p>
        </p:txBody>
      </p:sp>
    </p:spTree>
    <p:extLst>
      <p:ext uri="{BB962C8B-B14F-4D97-AF65-F5344CB8AC3E}">
        <p14:creationId xmlns:p14="http://schemas.microsoft.com/office/powerpoint/2010/main" val="3483722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7CC01-76A1-4341-9ACA-3794C5591260}"/>
              </a:ext>
            </a:extLst>
          </p:cNvPr>
          <p:cNvSpPr>
            <a:spLocks noGrp="1"/>
          </p:cNvSpPr>
          <p:nvPr>
            <p:ph type="title"/>
          </p:nvPr>
        </p:nvSpPr>
        <p:spPr>
          <a:xfrm>
            <a:off x="1390650" y="212725"/>
            <a:ext cx="6678529" cy="813000"/>
          </a:xfrm>
        </p:spPr>
        <p:txBody>
          <a:bodyPr/>
          <a:lstStyle/>
          <a:p>
            <a:r>
              <a:rPr lang="es-CL" dirty="0">
                <a:solidFill>
                  <a:schemeClr val="bg1"/>
                </a:solidFill>
              </a:rPr>
              <a:t>Atributos</a:t>
            </a:r>
          </a:p>
        </p:txBody>
      </p:sp>
      <p:sp>
        <p:nvSpPr>
          <p:cNvPr id="3" name="Marcador de texto 2">
            <a:extLst>
              <a:ext uri="{FF2B5EF4-FFF2-40B4-BE49-F238E27FC236}">
                <a16:creationId xmlns:a16="http://schemas.microsoft.com/office/drawing/2014/main" id="{7808D0E0-D493-4C30-97D1-E8499166FADC}"/>
              </a:ext>
            </a:extLst>
          </p:cNvPr>
          <p:cNvSpPr>
            <a:spLocks noGrp="1"/>
          </p:cNvSpPr>
          <p:nvPr>
            <p:ph type="body" idx="1"/>
          </p:nvPr>
        </p:nvSpPr>
        <p:spPr/>
        <p:txBody>
          <a:bodyPr/>
          <a:lstStyle/>
          <a:p>
            <a:pPr marL="0" indent="0" algn="just">
              <a:buNone/>
            </a:pPr>
            <a:r>
              <a:rPr lang="es-CL" sz="2800" b="1" dirty="0"/>
              <a:t>Atributo</a:t>
            </a:r>
            <a:r>
              <a:rPr lang="es-CL" dirty="0"/>
              <a:t>:</a:t>
            </a:r>
          </a:p>
          <a:p>
            <a:r>
              <a:rPr lang="es-ES" dirty="0"/>
              <a:t>Los atributos son las características que definen o identifican a una entidad. Estas pueden ser muchas, y el diseñador solo utiliza o implementa las que considere más relevantes. </a:t>
            </a:r>
          </a:p>
          <a:p>
            <a:r>
              <a:rPr lang="es-ES" dirty="0"/>
              <a:t>Las entidades pueden estar compuestas por varios atributos, que vienen a ser sus propiedades o características.</a:t>
            </a:r>
          </a:p>
          <a:p>
            <a:r>
              <a:rPr lang="es-ES" dirty="0"/>
              <a:t>En el siguiente ejemplo podemos analizar algunos atributos de una entidad</a:t>
            </a:r>
          </a:p>
          <a:p>
            <a:pPr lvl="1"/>
            <a:r>
              <a:rPr lang="es-ES" dirty="0"/>
              <a:t>Se considerara como ejemplo la entidad Persona</a:t>
            </a:r>
          </a:p>
          <a:p>
            <a:pPr lvl="2"/>
            <a:r>
              <a:rPr lang="es-ES" dirty="0"/>
              <a:t>La entidad persona se compone de los siguientes atributos principales:</a:t>
            </a:r>
          </a:p>
          <a:p>
            <a:pPr lvl="3"/>
            <a:r>
              <a:rPr lang="es-ES" dirty="0"/>
              <a:t>Nombre</a:t>
            </a:r>
          </a:p>
          <a:p>
            <a:pPr lvl="3"/>
            <a:r>
              <a:rPr lang="es-ES" dirty="0"/>
              <a:t>Apellido Materno</a:t>
            </a:r>
          </a:p>
          <a:p>
            <a:pPr lvl="3"/>
            <a:r>
              <a:rPr lang="es-ES" dirty="0"/>
              <a:t>Apellido Paterno</a:t>
            </a:r>
          </a:p>
          <a:p>
            <a:pPr lvl="3"/>
            <a:r>
              <a:rPr lang="es-ES" dirty="0"/>
              <a:t>Rut</a:t>
            </a:r>
          </a:p>
          <a:p>
            <a:pPr lvl="1"/>
            <a:endParaRPr lang="es-ES" dirty="0"/>
          </a:p>
          <a:p>
            <a:endParaRPr lang="es-ES" dirty="0"/>
          </a:p>
          <a:p>
            <a:endParaRPr lang="es-CL" dirty="0"/>
          </a:p>
        </p:txBody>
      </p:sp>
    </p:spTree>
    <p:extLst>
      <p:ext uri="{BB962C8B-B14F-4D97-AF65-F5344CB8AC3E}">
        <p14:creationId xmlns:p14="http://schemas.microsoft.com/office/powerpoint/2010/main" val="7570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686428" cy="813000"/>
          </a:xfrm>
        </p:spPr>
        <p:txBody>
          <a:bodyPr/>
          <a:lstStyle/>
          <a:p>
            <a:r>
              <a:rPr lang="es-CL" dirty="0">
                <a:solidFill>
                  <a:schemeClr val="bg1"/>
                </a:solidFill>
              </a:rPr>
              <a:t>Entidades y Atributos</a:t>
            </a:r>
            <a:endParaRPr lang="es-CL" dirty="0"/>
          </a:p>
        </p:txBody>
      </p:sp>
      <p:sp>
        <p:nvSpPr>
          <p:cNvPr id="3" name="Marcador de texto 2"/>
          <p:cNvSpPr>
            <a:spLocks noGrp="1"/>
          </p:cNvSpPr>
          <p:nvPr>
            <p:ph type="body" idx="1"/>
          </p:nvPr>
        </p:nvSpPr>
        <p:spPr/>
        <p:txBody>
          <a:bodyPr/>
          <a:lstStyle/>
          <a:p>
            <a:r>
              <a:rPr lang="es-CL" dirty="0"/>
              <a:t>En los siguientes ejemplos se identifican objetos (entidades) con sus respectivas características (atributos) y su relación (como están conectadas).</a:t>
            </a:r>
          </a:p>
          <a:p>
            <a:endParaRPr lang="es-CL" dirty="0"/>
          </a:p>
        </p:txBody>
      </p:sp>
      <p:graphicFrame>
        <p:nvGraphicFramePr>
          <p:cNvPr id="4" name="Tabla 3">
            <a:extLst>
              <a:ext uri="{FF2B5EF4-FFF2-40B4-BE49-F238E27FC236}">
                <a16:creationId xmlns:a16="http://schemas.microsoft.com/office/drawing/2014/main" id="{75BCB00F-FAE0-40A8-8186-C11ED76FDEA0}"/>
              </a:ext>
            </a:extLst>
          </p:cNvPr>
          <p:cNvGraphicFramePr>
            <a:graphicFrameLocks noGrp="1"/>
          </p:cNvGraphicFramePr>
          <p:nvPr>
            <p:extLst>
              <p:ext uri="{D42A27DB-BD31-4B8C-83A1-F6EECF244321}">
                <p14:modId xmlns:p14="http://schemas.microsoft.com/office/powerpoint/2010/main" val="137246946"/>
              </p:ext>
            </p:extLst>
          </p:nvPr>
        </p:nvGraphicFramePr>
        <p:xfrm>
          <a:off x="752898" y="2657200"/>
          <a:ext cx="4683365" cy="2260600"/>
        </p:xfrm>
        <a:graphic>
          <a:graphicData uri="http://schemas.openxmlformats.org/drawingml/2006/table">
            <a:tbl>
              <a:tblPr firstRow="1" bandRow="1">
                <a:tableStyleId>{5C22544A-7EE6-4342-B048-85BDC9FD1C3A}</a:tableStyleId>
              </a:tblPr>
              <a:tblGrid>
                <a:gridCol w="1162243">
                  <a:extLst>
                    <a:ext uri="{9D8B030D-6E8A-4147-A177-3AD203B41FA5}">
                      <a16:colId xmlns:a16="http://schemas.microsoft.com/office/drawing/2014/main" val="103099844"/>
                    </a:ext>
                  </a:extLst>
                </a:gridCol>
                <a:gridCol w="1692322">
                  <a:extLst>
                    <a:ext uri="{9D8B030D-6E8A-4147-A177-3AD203B41FA5}">
                      <a16:colId xmlns:a16="http://schemas.microsoft.com/office/drawing/2014/main" val="1703303540"/>
                    </a:ext>
                  </a:extLst>
                </a:gridCol>
                <a:gridCol w="1828800">
                  <a:extLst>
                    <a:ext uri="{9D8B030D-6E8A-4147-A177-3AD203B41FA5}">
                      <a16:colId xmlns:a16="http://schemas.microsoft.com/office/drawing/2014/main" val="1913407800"/>
                    </a:ext>
                  </a:extLst>
                </a:gridCol>
              </a:tblGrid>
              <a:tr h="370840">
                <a:tc>
                  <a:txBody>
                    <a:bodyPr/>
                    <a:lstStyle/>
                    <a:p>
                      <a:r>
                        <a:rPr lang="es-CL" sz="1600" dirty="0"/>
                        <a:t>Objetos</a:t>
                      </a:r>
                    </a:p>
                  </a:txBody>
                  <a:tcPr/>
                </a:tc>
                <a:tc>
                  <a:txBody>
                    <a:bodyPr/>
                    <a:lstStyle/>
                    <a:p>
                      <a:r>
                        <a:rPr lang="es-CL" sz="1600" dirty="0"/>
                        <a:t>Características</a:t>
                      </a:r>
                    </a:p>
                  </a:txBody>
                  <a:tcPr/>
                </a:tc>
                <a:tc>
                  <a:txBody>
                    <a:bodyPr/>
                    <a:lstStyle/>
                    <a:p>
                      <a:r>
                        <a:rPr lang="es-CL" sz="1600" dirty="0"/>
                        <a:t>Relación</a:t>
                      </a:r>
                    </a:p>
                  </a:txBody>
                  <a:tcPr/>
                </a:tc>
                <a:extLst>
                  <a:ext uri="{0D108BD9-81ED-4DB2-BD59-A6C34878D82A}">
                    <a16:rowId xmlns:a16="http://schemas.microsoft.com/office/drawing/2014/main" val="4230582342"/>
                  </a:ext>
                </a:extLst>
              </a:tr>
              <a:tr h="370840">
                <a:tc>
                  <a:txBody>
                    <a:bodyPr/>
                    <a:lstStyle/>
                    <a:p>
                      <a:r>
                        <a:rPr lang="es-CL" sz="1600" dirty="0"/>
                        <a:t>Persona</a:t>
                      </a:r>
                    </a:p>
                  </a:txBody>
                  <a:tcPr/>
                </a:tc>
                <a:tc>
                  <a:txBody>
                    <a:bodyPr/>
                    <a:lstStyle/>
                    <a:p>
                      <a:pPr marL="285750" indent="-285750">
                        <a:buFont typeface="Arial" panose="020B0604020202020204" pitchFamily="34" charset="0"/>
                        <a:buChar char="•"/>
                      </a:pPr>
                      <a:r>
                        <a:rPr lang="es-CL" sz="1600" baseline="0" dirty="0"/>
                        <a:t>Rut</a:t>
                      </a:r>
                    </a:p>
                    <a:p>
                      <a:pPr marL="285750" indent="-285750">
                        <a:buFont typeface="Arial" panose="020B0604020202020204" pitchFamily="34" charset="0"/>
                        <a:buChar char="•"/>
                      </a:pPr>
                      <a:r>
                        <a:rPr lang="es-CL" sz="1600" baseline="0" dirty="0"/>
                        <a:t>Edad</a:t>
                      </a:r>
                    </a:p>
                    <a:p>
                      <a:pPr marL="285750" indent="-285750">
                        <a:buFont typeface="Arial" panose="020B0604020202020204" pitchFamily="34" charset="0"/>
                        <a:buChar char="•"/>
                      </a:pPr>
                      <a:r>
                        <a:rPr lang="es-CL" sz="1600" baseline="0" dirty="0"/>
                        <a:t>Dirección</a:t>
                      </a:r>
                    </a:p>
                  </a:txBody>
                  <a:tcPr/>
                </a:tc>
                <a:tc rowSpan="2">
                  <a:txBody>
                    <a:bodyPr/>
                    <a:lstStyle/>
                    <a:p>
                      <a:pPr algn="l"/>
                      <a:r>
                        <a:rPr lang="es-CL" sz="1600" dirty="0"/>
                        <a:t>Una persona puede</a:t>
                      </a:r>
                      <a:r>
                        <a:rPr lang="es-CL" sz="1600" baseline="0" dirty="0"/>
                        <a:t> ser </a:t>
                      </a:r>
                      <a:r>
                        <a:rPr lang="es-CL" sz="1600" dirty="0"/>
                        <a:t>dueña de uno o más autos</a:t>
                      </a:r>
                    </a:p>
                  </a:txBody>
                  <a:tcPr anchor="ctr"/>
                </a:tc>
                <a:extLst>
                  <a:ext uri="{0D108BD9-81ED-4DB2-BD59-A6C34878D82A}">
                    <a16:rowId xmlns:a16="http://schemas.microsoft.com/office/drawing/2014/main" val="4290303207"/>
                  </a:ext>
                </a:extLst>
              </a:tr>
              <a:tr h="370840">
                <a:tc>
                  <a:txBody>
                    <a:bodyPr/>
                    <a:lstStyle/>
                    <a:p>
                      <a:r>
                        <a:rPr lang="es-CL" sz="1600" dirty="0"/>
                        <a:t>Auto</a:t>
                      </a:r>
                    </a:p>
                  </a:txBody>
                  <a:tcPr/>
                </a:tc>
                <a:tc>
                  <a:txBody>
                    <a:bodyPr/>
                    <a:lstStyle/>
                    <a:p>
                      <a:pPr marL="285750" indent="-285750">
                        <a:buFont typeface="Arial" panose="020B0604020202020204" pitchFamily="34" charset="0"/>
                        <a:buChar char="•"/>
                      </a:pPr>
                      <a:r>
                        <a:rPr lang="es-CL" sz="1600" dirty="0" err="1"/>
                        <a:t>N°</a:t>
                      </a:r>
                      <a:r>
                        <a:rPr lang="es-CL" sz="1600" dirty="0"/>
                        <a:t> de Chasis</a:t>
                      </a:r>
                    </a:p>
                    <a:p>
                      <a:pPr marL="285750" indent="-285750">
                        <a:buFont typeface="Arial" panose="020B0604020202020204" pitchFamily="34" charset="0"/>
                        <a:buChar char="•"/>
                      </a:pPr>
                      <a:r>
                        <a:rPr lang="es-CL" sz="1600" dirty="0"/>
                        <a:t>Marca</a:t>
                      </a:r>
                    </a:p>
                    <a:p>
                      <a:pPr marL="285750" indent="-285750">
                        <a:buFont typeface="Arial" panose="020B0604020202020204" pitchFamily="34" charset="0"/>
                        <a:buChar char="•"/>
                      </a:pPr>
                      <a:r>
                        <a:rPr lang="es-CL" sz="1600" dirty="0"/>
                        <a:t>Modelo</a:t>
                      </a:r>
                    </a:p>
                    <a:p>
                      <a:pPr marL="285750" indent="-285750">
                        <a:buFont typeface="Arial" panose="020B0604020202020204" pitchFamily="34" charset="0"/>
                        <a:buChar char="•"/>
                      </a:pPr>
                      <a:r>
                        <a:rPr lang="es-CL" sz="1600" dirty="0"/>
                        <a:t>Año</a:t>
                      </a:r>
                    </a:p>
                  </a:txBody>
                  <a:tcPr/>
                </a:tc>
                <a:tc vMerge="1">
                  <a:txBody>
                    <a:bodyPr/>
                    <a:lstStyle/>
                    <a:p>
                      <a:endParaRPr lang="es-CL" dirty="0"/>
                    </a:p>
                  </a:txBody>
                  <a:tcPr/>
                </a:tc>
                <a:extLst>
                  <a:ext uri="{0D108BD9-81ED-4DB2-BD59-A6C34878D82A}">
                    <a16:rowId xmlns:a16="http://schemas.microsoft.com/office/drawing/2014/main" val="3689048726"/>
                  </a:ext>
                </a:extLst>
              </a:tr>
            </a:tbl>
          </a:graphicData>
        </a:graphic>
      </p:graphicFrame>
      <p:graphicFrame>
        <p:nvGraphicFramePr>
          <p:cNvPr id="5" name="Tabla 4">
            <a:extLst>
              <a:ext uri="{FF2B5EF4-FFF2-40B4-BE49-F238E27FC236}">
                <a16:creationId xmlns:a16="http://schemas.microsoft.com/office/drawing/2014/main" id="{75BCB00F-FAE0-40A8-8186-C11ED76FDEA0}"/>
              </a:ext>
            </a:extLst>
          </p:cNvPr>
          <p:cNvGraphicFramePr>
            <a:graphicFrameLocks noGrp="1"/>
          </p:cNvGraphicFramePr>
          <p:nvPr>
            <p:extLst>
              <p:ext uri="{D42A27DB-BD31-4B8C-83A1-F6EECF244321}">
                <p14:modId xmlns:p14="http://schemas.microsoft.com/office/powerpoint/2010/main" val="1939719806"/>
              </p:ext>
            </p:extLst>
          </p:nvPr>
        </p:nvGraphicFramePr>
        <p:xfrm>
          <a:off x="6182531" y="2657200"/>
          <a:ext cx="5256571" cy="3285295"/>
        </p:xfrm>
        <a:graphic>
          <a:graphicData uri="http://schemas.openxmlformats.org/drawingml/2006/table">
            <a:tbl>
              <a:tblPr firstRow="1" bandRow="1">
                <a:tableStyleId>{5C22544A-7EE6-4342-B048-85BDC9FD1C3A}</a:tableStyleId>
              </a:tblPr>
              <a:tblGrid>
                <a:gridCol w="1221879">
                  <a:extLst>
                    <a:ext uri="{9D8B030D-6E8A-4147-A177-3AD203B41FA5}">
                      <a16:colId xmlns:a16="http://schemas.microsoft.com/office/drawing/2014/main" val="103099844"/>
                    </a:ext>
                  </a:extLst>
                </a:gridCol>
                <a:gridCol w="2421981">
                  <a:extLst>
                    <a:ext uri="{9D8B030D-6E8A-4147-A177-3AD203B41FA5}">
                      <a16:colId xmlns:a16="http://schemas.microsoft.com/office/drawing/2014/main" val="1703303540"/>
                    </a:ext>
                  </a:extLst>
                </a:gridCol>
                <a:gridCol w="1612711">
                  <a:extLst>
                    <a:ext uri="{9D8B030D-6E8A-4147-A177-3AD203B41FA5}">
                      <a16:colId xmlns:a16="http://schemas.microsoft.com/office/drawing/2014/main" val="1913407800"/>
                    </a:ext>
                  </a:extLst>
                </a:gridCol>
              </a:tblGrid>
              <a:tr h="420175">
                <a:tc>
                  <a:txBody>
                    <a:bodyPr/>
                    <a:lstStyle/>
                    <a:p>
                      <a:r>
                        <a:rPr lang="es-CL" sz="1600" dirty="0"/>
                        <a:t>Objetos</a:t>
                      </a:r>
                    </a:p>
                  </a:txBody>
                  <a:tcPr/>
                </a:tc>
                <a:tc>
                  <a:txBody>
                    <a:bodyPr/>
                    <a:lstStyle/>
                    <a:p>
                      <a:r>
                        <a:rPr lang="es-CL" sz="1600" dirty="0"/>
                        <a:t>Características</a:t>
                      </a:r>
                    </a:p>
                  </a:txBody>
                  <a:tcPr/>
                </a:tc>
                <a:tc>
                  <a:txBody>
                    <a:bodyPr/>
                    <a:lstStyle/>
                    <a:p>
                      <a:r>
                        <a:rPr lang="es-CL" sz="1600" dirty="0"/>
                        <a:t>Relación</a:t>
                      </a:r>
                    </a:p>
                  </a:txBody>
                  <a:tcPr/>
                </a:tc>
                <a:extLst>
                  <a:ext uri="{0D108BD9-81ED-4DB2-BD59-A6C34878D82A}">
                    <a16:rowId xmlns:a16="http://schemas.microsoft.com/office/drawing/2014/main" val="4230582342"/>
                  </a:ext>
                </a:extLst>
              </a:tr>
              <a:tr h="1208723">
                <a:tc>
                  <a:txBody>
                    <a:bodyPr/>
                    <a:lstStyle/>
                    <a:p>
                      <a:r>
                        <a:rPr lang="es-CL" sz="1600" dirty="0"/>
                        <a:t>Asignatura</a:t>
                      </a:r>
                    </a:p>
                  </a:txBody>
                  <a:tcPr/>
                </a:tc>
                <a:tc>
                  <a:txBody>
                    <a:bodyPr/>
                    <a:lstStyle/>
                    <a:p>
                      <a:pPr marL="285750" indent="-285750">
                        <a:buFont typeface="Arial" panose="020B0604020202020204" pitchFamily="34" charset="0"/>
                        <a:buChar char="•"/>
                      </a:pPr>
                      <a:r>
                        <a:rPr lang="es-CL" sz="1600" baseline="0" dirty="0"/>
                        <a:t>Identificador de asignatura</a:t>
                      </a:r>
                    </a:p>
                    <a:p>
                      <a:pPr marL="285750" indent="-285750">
                        <a:buFont typeface="Arial" panose="020B0604020202020204" pitchFamily="34" charset="0"/>
                        <a:buChar char="•"/>
                      </a:pPr>
                      <a:r>
                        <a:rPr lang="es-CL" sz="1600" baseline="0" dirty="0"/>
                        <a:t>Nombre asignatura</a:t>
                      </a:r>
                    </a:p>
                    <a:p>
                      <a:pPr marL="285750" indent="-285750">
                        <a:buFont typeface="Arial" panose="020B0604020202020204" pitchFamily="34" charset="0"/>
                        <a:buChar char="•"/>
                      </a:pPr>
                      <a:r>
                        <a:rPr lang="es-CL" sz="1600" baseline="0" dirty="0"/>
                        <a:t>Descripción de la asignatura</a:t>
                      </a:r>
                    </a:p>
                    <a:p>
                      <a:pPr marL="285750" indent="-285750">
                        <a:buFont typeface="Arial" panose="020B0604020202020204" pitchFamily="34" charset="0"/>
                        <a:buChar char="•"/>
                      </a:pPr>
                      <a:r>
                        <a:rPr lang="es-CL" sz="1600" baseline="0" dirty="0"/>
                        <a:t>Semestre de asignatura</a:t>
                      </a:r>
                    </a:p>
                  </a:txBody>
                  <a:tcPr/>
                </a:tc>
                <a:tc rowSpan="2">
                  <a:txBody>
                    <a:bodyPr/>
                    <a:lstStyle/>
                    <a:p>
                      <a:pPr algn="l"/>
                      <a:r>
                        <a:rPr lang="es-CL" sz="1600" dirty="0"/>
                        <a:t>Un alumno tiene</a:t>
                      </a:r>
                      <a:r>
                        <a:rPr lang="es-CL" sz="1600" baseline="0" dirty="0"/>
                        <a:t> uno o más asignaturas</a:t>
                      </a:r>
                      <a:endParaRPr lang="es-CL" sz="1600" dirty="0"/>
                    </a:p>
                  </a:txBody>
                  <a:tcPr anchor="ctr"/>
                </a:tc>
                <a:extLst>
                  <a:ext uri="{0D108BD9-81ED-4DB2-BD59-A6C34878D82A}">
                    <a16:rowId xmlns:a16="http://schemas.microsoft.com/office/drawing/2014/main" val="4290303207"/>
                  </a:ext>
                </a:extLst>
              </a:tr>
              <a:tr h="656164">
                <a:tc>
                  <a:txBody>
                    <a:bodyPr/>
                    <a:lstStyle/>
                    <a:p>
                      <a:r>
                        <a:rPr lang="es-CL" sz="1600" dirty="0"/>
                        <a:t>Alumno</a:t>
                      </a:r>
                    </a:p>
                  </a:txBody>
                  <a:tcPr/>
                </a:tc>
                <a:tc>
                  <a:txBody>
                    <a:bodyPr/>
                    <a:lstStyle/>
                    <a:p>
                      <a:pPr marL="285750" indent="-285750">
                        <a:buFont typeface="Arial" panose="020B0604020202020204" pitchFamily="34" charset="0"/>
                        <a:buChar char="•"/>
                      </a:pPr>
                      <a:r>
                        <a:rPr lang="es-CL" sz="1600" dirty="0"/>
                        <a:t>Rut</a:t>
                      </a:r>
                    </a:p>
                    <a:p>
                      <a:pPr marL="285750" indent="-285750">
                        <a:buFont typeface="Arial" panose="020B0604020202020204" pitchFamily="34" charset="0"/>
                        <a:buChar char="•"/>
                      </a:pPr>
                      <a:r>
                        <a:rPr lang="es-CL" sz="1600" dirty="0"/>
                        <a:t>Nombre</a:t>
                      </a:r>
                    </a:p>
                    <a:p>
                      <a:pPr marL="285750" indent="-285750">
                        <a:buFont typeface="Arial" panose="020B0604020202020204" pitchFamily="34" charset="0"/>
                        <a:buChar char="•"/>
                      </a:pPr>
                      <a:r>
                        <a:rPr lang="es-CL" sz="1600" dirty="0"/>
                        <a:t>Apellidos</a:t>
                      </a:r>
                    </a:p>
                    <a:p>
                      <a:pPr marL="285750" indent="-285750">
                        <a:buFont typeface="Arial" panose="020B0604020202020204" pitchFamily="34" charset="0"/>
                        <a:buChar char="•"/>
                      </a:pPr>
                      <a:r>
                        <a:rPr lang="es-CL" sz="1600" dirty="0"/>
                        <a:t>Fecha</a:t>
                      </a:r>
                      <a:r>
                        <a:rPr lang="es-CL" sz="1600" baseline="0" dirty="0"/>
                        <a:t> de Nacimiento</a:t>
                      </a:r>
                      <a:endParaRPr lang="es-CL" sz="1600" dirty="0"/>
                    </a:p>
                    <a:p>
                      <a:pPr marL="285750" indent="-285750">
                        <a:buFont typeface="Arial" panose="020B0604020202020204" pitchFamily="34" charset="0"/>
                        <a:buChar char="•"/>
                      </a:pPr>
                      <a:endParaRPr lang="es-CL" sz="1600" dirty="0"/>
                    </a:p>
                  </a:txBody>
                  <a:tcPr/>
                </a:tc>
                <a:tc vMerge="1">
                  <a:txBody>
                    <a:bodyPr/>
                    <a:lstStyle/>
                    <a:p>
                      <a:endParaRPr lang="es-CL" dirty="0"/>
                    </a:p>
                  </a:txBody>
                  <a:tcPr/>
                </a:tc>
                <a:extLst>
                  <a:ext uri="{0D108BD9-81ED-4DB2-BD59-A6C34878D82A}">
                    <a16:rowId xmlns:a16="http://schemas.microsoft.com/office/drawing/2014/main" val="3689048726"/>
                  </a:ext>
                </a:extLst>
              </a:tr>
            </a:tbl>
          </a:graphicData>
        </a:graphic>
      </p:graphicFrame>
    </p:spTree>
    <p:extLst>
      <p:ext uri="{BB962C8B-B14F-4D97-AF65-F5344CB8AC3E}">
        <p14:creationId xmlns:p14="http://schemas.microsoft.com/office/powerpoint/2010/main" val="298626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686428" cy="813000"/>
          </a:xfrm>
        </p:spPr>
        <p:txBody>
          <a:bodyPr/>
          <a:lstStyle/>
          <a:p>
            <a:r>
              <a:rPr lang="es-CL" dirty="0">
                <a:solidFill>
                  <a:schemeClr val="bg1"/>
                </a:solidFill>
              </a:rPr>
              <a:t>Reconociendo Entidades</a:t>
            </a:r>
          </a:p>
        </p:txBody>
      </p:sp>
      <p:sp>
        <p:nvSpPr>
          <p:cNvPr id="3" name="Marcador de texto 2"/>
          <p:cNvSpPr>
            <a:spLocks noGrp="1"/>
          </p:cNvSpPr>
          <p:nvPr>
            <p:ph type="body" idx="1"/>
          </p:nvPr>
        </p:nvSpPr>
        <p:spPr/>
        <p:txBody>
          <a:bodyPr/>
          <a:lstStyle/>
          <a:p>
            <a:r>
              <a:rPr lang="es-ES" dirty="0"/>
              <a:t>Una buena forma de poder identificar y definir diversas entidades es pensar en sustantivos. Por ejemplo: cliente, producto, marca de producto, vendedor, tienda.</a:t>
            </a:r>
          </a:p>
          <a:p>
            <a:r>
              <a:rPr lang="es-ES" dirty="0"/>
              <a:t>La representación de Entidad, se verá como un rectángulo con puntas romas, con el nombre de la entidad en su interior, el cual debe escribirse en mayúscula  y en singular.</a:t>
            </a:r>
          </a:p>
          <a:p>
            <a:r>
              <a:rPr lang="es-ES" dirty="0"/>
              <a:t>Para el caso del ejemplo de la compañía de seguros dos de las entidades son auto y persona, las que se representan así:</a:t>
            </a:r>
          </a:p>
          <a:p>
            <a:endParaRPr lang="es-CL" dirty="0"/>
          </a:p>
        </p:txBody>
      </p:sp>
      <p:pic>
        <p:nvPicPr>
          <p:cNvPr id="4" name="Imagen 3"/>
          <p:cNvPicPr>
            <a:picLocks noChangeAspect="1"/>
          </p:cNvPicPr>
          <p:nvPr/>
        </p:nvPicPr>
        <p:blipFill>
          <a:blip r:embed="rId3"/>
          <a:stretch>
            <a:fillRect/>
          </a:stretch>
        </p:blipFill>
        <p:spPr>
          <a:xfrm>
            <a:off x="3171478" y="4309665"/>
            <a:ext cx="5460886" cy="1751605"/>
          </a:xfrm>
          <a:prstGeom prst="rect">
            <a:avLst/>
          </a:prstGeom>
        </p:spPr>
      </p:pic>
    </p:spTree>
    <p:extLst>
      <p:ext uri="{BB962C8B-B14F-4D97-AF65-F5344CB8AC3E}">
        <p14:creationId xmlns:p14="http://schemas.microsoft.com/office/powerpoint/2010/main" val="276140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5054" y="212725"/>
            <a:ext cx="6664125" cy="813000"/>
          </a:xfrm>
        </p:spPr>
        <p:txBody>
          <a:bodyPr/>
          <a:lstStyle/>
          <a:p>
            <a:r>
              <a:rPr lang="es-CL" dirty="0">
                <a:solidFill>
                  <a:schemeClr val="bg1"/>
                </a:solidFill>
              </a:rPr>
              <a:t>Reconociendo Entidades</a:t>
            </a:r>
          </a:p>
        </p:txBody>
      </p:sp>
      <p:sp>
        <p:nvSpPr>
          <p:cNvPr id="3" name="Marcador de texto 2"/>
          <p:cNvSpPr>
            <a:spLocks noGrp="1"/>
          </p:cNvSpPr>
          <p:nvPr>
            <p:ph type="body" idx="1"/>
          </p:nvPr>
        </p:nvSpPr>
        <p:spPr/>
        <p:txBody>
          <a:bodyPr/>
          <a:lstStyle/>
          <a:p>
            <a:pPr marL="0" indent="0">
              <a:buNone/>
            </a:pPr>
            <a:r>
              <a:rPr lang="es-CL" dirty="0"/>
              <a:t>Las entidades se pueden clasificar en:</a:t>
            </a:r>
          </a:p>
          <a:p>
            <a:r>
              <a:rPr lang="es-CL" dirty="0"/>
              <a:t>Entidad Principal o Fuerte: No depende de la existencia de otra entidad</a:t>
            </a:r>
          </a:p>
          <a:p>
            <a:r>
              <a:rPr lang="es-CL" dirty="0"/>
              <a:t>Entidad Característica o Débil: Depende de la existencia de una entidad fuerte</a:t>
            </a:r>
          </a:p>
          <a:p>
            <a:r>
              <a:rPr lang="es-CL" dirty="0"/>
              <a:t>Entidad Intersección: Depende de la existencia de dos o más entidades</a:t>
            </a:r>
          </a:p>
          <a:p>
            <a:pPr marL="0" indent="0">
              <a:buNone/>
            </a:pPr>
            <a:endParaRPr lang="es-CL" dirty="0"/>
          </a:p>
          <a:p>
            <a:endParaRPr lang="es-CL" dirty="0"/>
          </a:p>
        </p:txBody>
      </p:sp>
      <p:graphicFrame>
        <p:nvGraphicFramePr>
          <p:cNvPr id="4" name="Tabla 3"/>
          <p:cNvGraphicFramePr>
            <a:graphicFrameLocks noGrp="1"/>
          </p:cNvGraphicFramePr>
          <p:nvPr>
            <p:extLst>
              <p:ext uri="{D42A27DB-BD31-4B8C-83A1-F6EECF244321}">
                <p14:modId xmlns:p14="http://schemas.microsoft.com/office/powerpoint/2010/main" val="3337575749"/>
              </p:ext>
            </p:extLst>
          </p:nvPr>
        </p:nvGraphicFramePr>
        <p:xfrm>
          <a:off x="863751" y="3547109"/>
          <a:ext cx="9923439" cy="1916061"/>
        </p:xfrm>
        <a:graphic>
          <a:graphicData uri="http://schemas.openxmlformats.org/drawingml/2006/table">
            <a:tbl>
              <a:tblPr firstRow="1" bandRow="1">
                <a:tableStyleId>{5C22544A-7EE6-4342-B048-85BDC9FD1C3A}</a:tableStyleId>
              </a:tblPr>
              <a:tblGrid>
                <a:gridCol w="2472190">
                  <a:extLst>
                    <a:ext uri="{9D8B030D-6E8A-4147-A177-3AD203B41FA5}">
                      <a16:colId xmlns:a16="http://schemas.microsoft.com/office/drawing/2014/main" val="4234657673"/>
                    </a:ext>
                  </a:extLst>
                </a:gridCol>
                <a:gridCol w="2379718">
                  <a:extLst>
                    <a:ext uri="{9D8B030D-6E8A-4147-A177-3AD203B41FA5}">
                      <a16:colId xmlns:a16="http://schemas.microsoft.com/office/drawing/2014/main" val="2471087398"/>
                    </a:ext>
                  </a:extLst>
                </a:gridCol>
                <a:gridCol w="5071531">
                  <a:extLst>
                    <a:ext uri="{9D8B030D-6E8A-4147-A177-3AD203B41FA5}">
                      <a16:colId xmlns:a16="http://schemas.microsoft.com/office/drawing/2014/main" val="4271812716"/>
                    </a:ext>
                  </a:extLst>
                </a:gridCol>
              </a:tblGrid>
              <a:tr h="346707">
                <a:tc>
                  <a:txBody>
                    <a:bodyPr/>
                    <a:lstStyle/>
                    <a:p>
                      <a:r>
                        <a:rPr lang="es-CL" dirty="0"/>
                        <a:t>Entidad</a:t>
                      </a:r>
                    </a:p>
                  </a:txBody>
                  <a:tcPr/>
                </a:tc>
                <a:tc>
                  <a:txBody>
                    <a:bodyPr/>
                    <a:lstStyle/>
                    <a:p>
                      <a:r>
                        <a:rPr lang="es-CL" dirty="0"/>
                        <a:t>Tipo de Entidad</a:t>
                      </a:r>
                    </a:p>
                  </a:txBody>
                  <a:tcPr/>
                </a:tc>
                <a:tc>
                  <a:txBody>
                    <a:bodyPr/>
                    <a:lstStyle/>
                    <a:p>
                      <a:r>
                        <a:rPr lang="es-CL" dirty="0"/>
                        <a:t>Relación</a:t>
                      </a:r>
                    </a:p>
                  </a:txBody>
                  <a:tcPr/>
                </a:tc>
                <a:extLst>
                  <a:ext uri="{0D108BD9-81ED-4DB2-BD59-A6C34878D82A}">
                    <a16:rowId xmlns:a16="http://schemas.microsoft.com/office/drawing/2014/main" val="2820225838"/>
                  </a:ext>
                </a:extLst>
              </a:tr>
              <a:tr h="516767">
                <a:tc>
                  <a:txBody>
                    <a:bodyPr/>
                    <a:lstStyle/>
                    <a:p>
                      <a:r>
                        <a:rPr lang="es-CL" dirty="0"/>
                        <a:t>Cliente</a:t>
                      </a:r>
                    </a:p>
                  </a:txBody>
                  <a:tcPr/>
                </a:tc>
                <a:tc>
                  <a:txBody>
                    <a:bodyPr/>
                    <a:lstStyle/>
                    <a:p>
                      <a:r>
                        <a:rPr lang="es-CL" dirty="0"/>
                        <a:t>Fuerte</a:t>
                      </a:r>
                    </a:p>
                  </a:txBody>
                  <a:tcPr/>
                </a:tc>
                <a:tc>
                  <a:txBody>
                    <a:bodyPr/>
                    <a:lstStyle/>
                    <a:p>
                      <a:r>
                        <a:rPr lang="es-CL" dirty="0"/>
                        <a:t>Entidad CLIENTE</a:t>
                      </a:r>
                      <a:r>
                        <a:rPr lang="es-CL" baseline="0" dirty="0"/>
                        <a:t> puede existir por si sola</a:t>
                      </a:r>
                      <a:endParaRPr lang="es-CL" dirty="0"/>
                    </a:p>
                  </a:txBody>
                  <a:tcPr/>
                </a:tc>
                <a:extLst>
                  <a:ext uri="{0D108BD9-81ED-4DB2-BD59-A6C34878D82A}">
                    <a16:rowId xmlns:a16="http://schemas.microsoft.com/office/drawing/2014/main" val="163740396"/>
                  </a:ext>
                </a:extLst>
              </a:tr>
              <a:tr h="516767">
                <a:tc>
                  <a:txBody>
                    <a:bodyPr/>
                    <a:lstStyle/>
                    <a:p>
                      <a:r>
                        <a:rPr lang="es-CL" dirty="0"/>
                        <a:t>Saldo</a:t>
                      </a:r>
                    </a:p>
                  </a:txBody>
                  <a:tcPr/>
                </a:tc>
                <a:tc>
                  <a:txBody>
                    <a:bodyPr/>
                    <a:lstStyle/>
                    <a:p>
                      <a:r>
                        <a:rPr lang="es-CL" dirty="0"/>
                        <a:t>Débil</a:t>
                      </a:r>
                    </a:p>
                  </a:txBody>
                  <a:tcPr/>
                </a:tc>
                <a:tc>
                  <a:txBody>
                    <a:bodyPr/>
                    <a:lstStyle/>
                    <a:p>
                      <a:r>
                        <a:rPr lang="es-CL" dirty="0"/>
                        <a:t>Entidad SALDO depende de un cliente</a:t>
                      </a:r>
                    </a:p>
                  </a:txBody>
                  <a:tcPr/>
                </a:tc>
                <a:extLst>
                  <a:ext uri="{0D108BD9-81ED-4DB2-BD59-A6C34878D82A}">
                    <a16:rowId xmlns:a16="http://schemas.microsoft.com/office/drawing/2014/main" val="1478017540"/>
                  </a:ext>
                </a:extLst>
              </a:tr>
              <a:tr h="516767">
                <a:tc>
                  <a:txBody>
                    <a:bodyPr/>
                    <a:lstStyle/>
                    <a:p>
                      <a:r>
                        <a:rPr lang="es-CL" dirty="0"/>
                        <a:t>Cliente-Saldo-Cuenta</a:t>
                      </a:r>
                    </a:p>
                  </a:txBody>
                  <a:tcPr/>
                </a:tc>
                <a:tc>
                  <a:txBody>
                    <a:bodyPr/>
                    <a:lstStyle/>
                    <a:p>
                      <a:r>
                        <a:rPr lang="es-CL" dirty="0"/>
                        <a:t>Intersección</a:t>
                      </a:r>
                    </a:p>
                  </a:txBody>
                  <a:tcPr/>
                </a:tc>
                <a:tc>
                  <a:txBody>
                    <a:bodyPr/>
                    <a:lstStyle/>
                    <a:p>
                      <a:r>
                        <a:rPr lang="es-CL" dirty="0"/>
                        <a:t>SALDO</a:t>
                      </a:r>
                      <a:r>
                        <a:rPr lang="es-CL" baseline="0" dirty="0"/>
                        <a:t> que un CLIENTE tiene en una CUENTA</a:t>
                      </a:r>
                      <a:endParaRPr lang="es-CL" dirty="0"/>
                    </a:p>
                  </a:txBody>
                  <a:tcPr/>
                </a:tc>
                <a:extLst>
                  <a:ext uri="{0D108BD9-81ED-4DB2-BD59-A6C34878D82A}">
                    <a16:rowId xmlns:a16="http://schemas.microsoft.com/office/drawing/2014/main" val="1814714997"/>
                  </a:ext>
                </a:extLst>
              </a:tr>
            </a:tbl>
          </a:graphicData>
        </a:graphic>
      </p:graphicFrame>
    </p:spTree>
    <p:extLst>
      <p:ext uri="{BB962C8B-B14F-4D97-AF65-F5344CB8AC3E}">
        <p14:creationId xmlns:p14="http://schemas.microsoft.com/office/powerpoint/2010/main" val="200006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686428" cy="813000"/>
          </a:xfrm>
        </p:spPr>
        <p:txBody>
          <a:bodyPr/>
          <a:lstStyle/>
          <a:p>
            <a:r>
              <a:rPr lang="es-CL" dirty="0">
                <a:solidFill>
                  <a:schemeClr val="bg1"/>
                </a:solidFill>
              </a:rPr>
              <a:t>Reconociendo Entidades</a:t>
            </a:r>
          </a:p>
        </p:txBody>
      </p:sp>
      <p:sp>
        <p:nvSpPr>
          <p:cNvPr id="4" name="Marcador de contenido 1"/>
          <p:cNvSpPr txBox="1">
            <a:spLocks/>
          </p:cNvSpPr>
          <p:nvPr/>
        </p:nvSpPr>
        <p:spPr>
          <a:xfrm>
            <a:off x="609600" y="1600201"/>
            <a:ext cx="10972800" cy="4525963"/>
          </a:xfrm>
          <a:prstGeom prst="rect">
            <a:avLst/>
          </a:prstGeom>
          <a:noFill/>
          <a:ln>
            <a:noFill/>
          </a:ln>
        </p:spPr>
        <p:txBody>
          <a:bodyPr spcFirstLastPara="1" vert="horz" wrap="square" lIns="91425" tIns="45700" rIns="91425" bIns="45700" rtlCol="0" anchor="t" anchorCtr="0">
            <a:noAutofit/>
          </a:bodyPr>
          <a:lstStyle>
            <a:lvl1pPr marL="457200" marR="0" lvl="0" indent="-406400" algn="l" defTabSz="914400" rtl="0" eaLnBrk="1" latinLnBrk="0" hangingPunct="1">
              <a:lnSpc>
                <a:spcPct val="90000"/>
              </a:lnSpc>
              <a:spcBef>
                <a:spcPts val="1000"/>
              </a:spcBef>
              <a:spcAft>
                <a:spcPts val="0"/>
              </a:spcAft>
              <a:buClr>
                <a:srgbClr val="DE3075"/>
              </a:buClr>
              <a:buSzPts val="2800"/>
              <a:buFont typeface="Franklin Gothic"/>
              <a:buChar char="»"/>
              <a:defRPr sz="2400" i="0" u="none" strike="noStrike" kern="1200"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defTabSz="914400" rtl="0" eaLnBrk="1" latinLnBrk="0" hangingPunct="1">
              <a:lnSpc>
                <a:spcPct val="90000"/>
              </a:lnSpc>
              <a:spcBef>
                <a:spcPts val="500"/>
              </a:spcBef>
              <a:spcAft>
                <a:spcPts val="0"/>
              </a:spcAft>
              <a:buClr>
                <a:schemeClr val="accent2"/>
              </a:buClr>
              <a:buSzPts val="2400"/>
              <a:buFont typeface="Franklin Gothic"/>
              <a:buChar char="•"/>
              <a:defRPr sz="2000" i="0" u="none" strike="noStrike" kern="1200" cap="none">
                <a:solidFill>
                  <a:srgbClr val="818990"/>
                </a:solidFill>
                <a:latin typeface="Franklin Gothic"/>
                <a:ea typeface="Franklin Gothic"/>
                <a:cs typeface="Franklin Gothic"/>
                <a:sym typeface="Franklin Gothic"/>
              </a:defRPr>
            </a:lvl2pPr>
            <a:lvl3pPr marL="1371600" marR="0" lvl="2" indent="-342900" algn="l" defTabSz="914400" rtl="0" eaLnBrk="1" latinLnBrk="0" hangingPunct="1">
              <a:lnSpc>
                <a:spcPct val="90000"/>
              </a:lnSpc>
              <a:spcBef>
                <a:spcPts val="500"/>
              </a:spcBef>
              <a:spcAft>
                <a:spcPts val="0"/>
              </a:spcAft>
              <a:buClr>
                <a:schemeClr val="dk2"/>
              </a:buClr>
              <a:buSzPts val="1800"/>
              <a:buFont typeface="Franklin Gothic"/>
              <a:buChar char="○"/>
              <a:defRPr sz="1800" i="0" u="none" strike="noStrike" kern="1200" cap="none">
                <a:solidFill>
                  <a:schemeClr val="dk2"/>
                </a:solidFill>
                <a:latin typeface="Franklin Gothic"/>
                <a:ea typeface="Franklin Gothic"/>
                <a:cs typeface="Franklin Gothic"/>
                <a:sym typeface="Franklin Gothic"/>
              </a:defRPr>
            </a:lvl3pPr>
            <a:lvl4pPr marL="1828800" marR="0" lvl="3" indent="-330200" algn="l" defTabSz="914400" rtl="0" eaLnBrk="1" latinLnBrk="0" hangingPunct="1">
              <a:lnSpc>
                <a:spcPct val="90000"/>
              </a:lnSpc>
              <a:spcBef>
                <a:spcPts val="500"/>
              </a:spcBef>
              <a:spcAft>
                <a:spcPts val="0"/>
              </a:spcAft>
              <a:buClr>
                <a:schemeClr val="dk2"/>
              </a:buClr>
              <a:buSzPts val="1600"/>
              <a:buFont typeface="Franklin Gothic"/>
              <a:buChar char="•"/>
              <a:defRPr sz="1600" i="0" u="none" strike="noStrike" kern="1200" cap="none">
                <a:solidFill>
                  <a:schemeClr val="dk2"/>
                </a:solidFill>
                <a:latin typeface="Franklin Gothic"/>
                <a:ea typeface="Franklin Gothic"/>
                <a:cs typeface="Franklin Gothic"/>
                <a:sym typeface="Franklin Gothic"/>
              </a:defRPr>
            </a:lvl4pPr>
            <a:lvl5pPr marL="2286000" marR="0" lvl="4" indent="-317500" algn="l" defTabSz="914400" rtl="0" eaLnBrk="1" latinLnBrk="0" hangingPunct="1">
              <a:lnSpc>
                <a:spcPct val="90000"/>
              </a:lnSpc>
              <a:spcBef>
                <a:spcPts val="500"/>
              </a:spcBef>
              <a:spcAft>
                <a:spcPts val="0"/>
              </a:spcAft>
              <a:buClr>
                <a:schemeClr val="dk2"/>
              </a:buClr>
              <a:buSzPts val="1400"/>
              <a:buFont typeface="Franklin Gothic"/>
              <a:buChar char="•"/>
              <a:defRPr sz="1800" i="0" u="none" strike="noStrike" kern="1200" cap="none">
                <a:solidFill>
                  <a:schemeClr val="dk2"/>
                </a:solidFill>
                <a:latin typeface="Franklin Gothic"/>
                <a:ea typeface="Franklin Gothic"/>
                <a:cs typeface="Franklin Gothic"/>
                <a:sym typeface="Franklin Gothic"/>
              </a:defRPr>
            </a:lvl5pPr>
            <a:lvl6pPr marL="2743200" marR="0" lvl="5" indent="-304800" algn="l" defTabSz="914400" rtl="0" eaLnBrk="1" latinLnBrk="0" hangingPunct="1">
              <a:lnSpc>
                <a:spcPct val="90000"/>
              </a:lnSpc>
              <a:spcBef>
                <a:spcPts val="500"/>
              </a:spcBef>
              <a:spcAft>
                <a:spcPts val="0"/>
              </a:spcAft>
              <a:buClr>
                <a:schemeClr val="dk2"/>
              </a:buClr>
              <a:buSzPts val="1200"/>
              <a:buFont typeface="Franklin Gothic"/>
              <a:buChar char="•"/>
              <a:defRPr sz="1200" i="0" u="none" strike="noStrike" kern="1200" cap="none">
                <a:solidFill>
                  <a:schemeClr val="dk2"/>
                </a:solidFill>
                <a:latin typeface="Franklin Gothic"/>
                <a:ea typeface="Franklin Gothic"/>
                <a:cs typeface="Franklin Gothic"/>
                <a:sym typeface="Franklin Gothic"/>
              </a:defRPr>
            </a:lvl6pPr>
            <a:lvl7pPr marL="3200400" marR="0" lvl="6" indent="-292100" algn="l" defTabSz="914400" rtl="0" eaLnBrk="1" latinLnBrk="0" hangingPunct="1">
              <a:lnSpc>
                <a:spcPct val="90000"/>
              </a:lnSpc>
              <a:spcBef>
                <a:spcPts val="500"/>
              </a:spcBef>
              <a:spcAft>
                <a:spcPts val="0"/>
              </a:spcAft>
              <a:buClr>
                <a:schemeClr val="dk2"/>
              </a:buClr>
              <a:buSzPts val="1000"/>
              <a:buFont typeface="Franklin Gothic"/>
              <a:buChar char="•"/>
              <a:defRPr sz="1000" i="0" u="none" strike="noStrike" kern="1200" cap="none">
                <a:solidFill>
                  <a:schemeClr val="dk2"/>
                </a:solidFill>
                <a:latin typeface="Franklin Gothic"/>
                <a:ea typeface="Franklin Gothic"/>
                <a:cs typeface="Franklin Gothic"/>
                <a:sym typeface="Franklin Gothic"/>
              </a:defRPr>
            </a:lvl7pPr>
            <a:lvl8pPr marL="3657600" marR="0" lvl="7" indent="-279400" algn="l" defTabSz="914400" rtl="0" eaLnBrk="1" latinLnBrk="0" hangingPunct="1">
              <a:lnSpc>
                <a:spcPct val="90000"/>
              </a:lnSpc>
              <a:spcBef>
                <a:spcPts val="500"/>
              </a:spcBef>
              <a:spcAft>
                <a:spcPts val="0"/>
              </a:spcAft>
              <a:buClr>
                <a:schemeClr val="dk2"/>
              </a:buClr>
              <a:buSzPts val="800"/>
              <a:buFont typeface="Franklin Gothic"/>
              <a:buChar char="•"/>
              <a:defRPr sz="800" i="0" u="none" strike="noStrike" kern="1200" cap="none">
                <a:solidFill>
                  <a:schemeClr val="dk2"/>
                </a:solidFill>
                <a:latin typeface="Franklin Gothic"/>
                <a:ea typeface="Franklin Gothic"/>
                <a:cs typeface="Franklin Gothic"/>
                <a:sym typeface="Franklin Gothic"/>
              </a:defRPr>
            </a:lvl8pPr>
            <a:lvl9pPr marL="4114800" marR="0" lvl="8" indent="-266700" algn="l" defTabSz="914400" rtl="0" eaLnBrk="1" latinLnBrk="0" hangingPunct="1">
              <a:lnSpc>
                <a:spcPct val="90000"/>
              </a:lnSpc>
              <a:spcBef>
                <a:spcPts val="500"/>
              </a:spcBef>
              <a:spcAft>
                <a:spcPts val="0"/>
              </a:spcAft>
              <a:buClr>
                <a:schemeClr val="dk2"/>
              </a:buClr>
              <a:buSzPts val="600"/>
              <a:buFont typeface="Franklin Gothic"/>
              <a:buChar char="•"/>
              <a:defRPr sz="600" i="0" u="none" strike="noStrike" kern="1200" cap="none">
                <a:solidFill>
                  <a:schemeClr val="dk2"/>
                </a:solidFill>
                <a:latin typeface="Franklin Gothic"/>
                <a:ea typeface="Franklin Gothic"/>
                <a:cs typeface="Franklin Gothic"/>
                <a:sym typeface="Franklin Gothic"/>
              </a:defRPr>
            </a:lvl9pPr>
          </a:lstStyle>
          <a:p>
            <a:pPr marL="0" indent="0">
              <a:buFont typeface="Franklin Gothic"/>
              <a:buNone/>
            </a:pPr>
            <a:r>
              <a:rPr lang="es-CL" dirty="0"/>
              <a:t>Algunas entidades típicas son:</a:t>
            </a:r>
          </a:p>
          <a:p>
            <a:pPr>
              <a:buFont typeface="Wingdings" panose="05000000000000000000" pitchFamily="2" charset="2"/>
              <a:buChar char="§"/>
            </a:pPr>
            <a:r>
              <a:rPr lang="es-CL" dirty="0"/>
              <a:t>Persona	: sujeto que interviene o efectúa evento determinado en el negocio</a:t>
            </a:r>
          </a:p>
          <a:p>
            <a:pPr marL="0" indent="0">
              <a:buFont typeface="Franklin Gothic"/>
              <a:buNone/>
            </a:pPr>
            <a:endParaRPr lang="es-CL" dirty="0"/>
          </a:p>
          <a:p>
            <a:pPr>
              <a:buFont typeface="Wingdings" panose="05000000000000000000" pitchFamily="2" charset="2"/>
              <a:buChar char="§"/>
            </a:pPr>
            <a:endParaRPr lang="es-CL" dirty="0"/>
          </a:p>
          <a:p>
            <a:pPr>
              <a:buFont typeface="Wingdings" panose="05000000000000000000" pitchFamily="2" charset="2"/>
              <a:buChar char="§"/>
            </a:pPr>
            <a:r>
              <a:rPr lang="es-CL" dirty="0"/>
              <a:t>Concepto: es un término empleado para clasificar, calificar o medir otra entidad.</a:t>
            </a:r>
          </a:p>
          <a:p>
            <a:pPr>
              <a:buFont typeface="Wingdings" panose="05000000000000000000" pitchFamily="2" charset="2"/>
              <a:buChar char="§"/>
            </a:pPr>
            <a:endParaRPr lang="es-CL" dirty="0"/>
          </a:p>
          <a:p>
            <a:pPr>
              <a:buFont typeface="Wingdings" panose="05000000000000000000" pitchFamily="2" charset="2"/>
              <a:buChar char="§"/>
            </a:pPr>
            <a:endParaRPr lang="es-CL" dirty="0"/>
          </a:p>
          <a:p>
            <a:pPr>
              <a:buFont typeface="Wingdings" panose="05000000000000000000" pitchFamily="2" charset="2"/>
              <a:buChar char="§"/>
            </a:pPr>
            <a:r>
              <a:rPr lang="es-CL" dirty="0"/>
              <a:t>Evento: son acciones efectuadas por las persona y que afectan a los objetos.</a:t>
            </a:r>
          </a:p>
        </p:txBody>
      </p:sp>
      <p:pic>
        <p:nvPicPr>
          <p:cNvPr id="5" name="Picture 7" descr="Screenshot - 23-08-2012 , 13_06_5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9215" y="2629424"/>
            <a:ext cx="663733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Screenshot - 23-08-2012 , 13_20_1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60408" y="3918160"/>
            <a:ext cx="53149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descr="Screenshot - 23-08-2012 , 13_27_4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69920" y="5341087"/>
            <a:ext cx="5495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13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3902" y="212725"/>
            <a:ext cx="6675277" cy="813000"/>
          </a:xfrm>
        </p:spPr>
        <p:txBody>
          <a:bodyPr/>
          <a:lstStyle/>
          <a:p>
            <a:r>
              <a:rPr lang="es-CL" dirty="0">
                <a:solidFill>
                  <a:schemeClr val="bg1"/>
                </a:solidFill>
              </a:rPr>
              <a:t>Reconociendo Entidades</a:t>
            </a:r>
          </a:p>
        </p:txBody>
      </p:sp>
      <p:sp>
        <p:nvSpPr>
          <p:cNvPr id="3" name="Marcador de texto 2"/>
          <p:cNvSpPr>
            <a:spLocks noGrp="1"/>
          </p:cNvSpPr>
          <p:nvPr>
            <p:ph type="body" idx="1"/>
          </p:nvPr>
        </p:nvSpPr>
        <p:spPr/>
        <p:txBody>
          <a:bodyPr/>
          <a:lstStyle/>
          <a:p>
            <a:pPr>
              <a:buFont typeface="Wingdings" panose="05000000000000000000" pitchFamily="2" charset="2"/>
              <a:buChar char="§"/>
            </a:pPr>
            <a:r>
              <a:rPr lang="es-CL" dirty="0"/>
              <a:t>Objeto/Cosa: son entes tangibles.</a:t>
            </a:r>
          </a:p>
          <a:p>
            <a:pPr marL="0" indent="0">
              <a:buNone/>
            </a:pPr>
            <a:endParaRPr lang="es-CL" dirty="0"/>
          </a:p>
          <a:p>
            <a:pPr marL="0" indent="0">
              <a:buNone/>
            </a:pPr>
            <a:endParaRPr lang="es-CL" dirty="0"/>
          </a:p>
          <a:p>
            <a:pPr>
              <a:buFont typeface="Wingdings" panose="05000000000000000000" pitchFamily="2" charset="2"/>
              <a:buChar char="§"/>
            </a:pPr>
            <a:r>
              <a:rPr lang="es-CL" dirty="0"/>
              <a:t>Lugar: la ubicación de las objetos y personas.</a:t>
            </a:r>
          </a:p>
          <a:p>
            <a:pPr>
              <a:buFont typeface="Wingdings" panose="05000000000000000000" pitchFamily="2" charset="2"/>
              <a:buChar char="§"/>
            </a:pPr>
            <a:endParaRPr lang="es-CL" dirty="0"/>
          </a:p>
          <a:p>
            <a:pPr>
              <a:buFont typeface="Wingdings" panose="05000000000000000000" pitchFamily="2" charset="2"/>
              <a:buChar char="§"/>
            </a:pPr>
            <a:endParaRPr lang="es-CL" dirty="0"/>
          </a:p>
          <a:p>
            <a:pPr>
              <a:buFont typeface="Wingdings" panose="05000000000000000000" pitchFamily="2" charset="2"/>
              <a:buChar char="§"/>
            </a:pPr>
            <a:r>
              <a:rPr lang="es-CL" dirty="0"/>
              <a:t>Organización: estructura de una organización.</a:t>
            </a:r>
          </a:p>
          <a:p>
            <a:endParaRPr lang="es-CL" dirty="0"/>
          </a:p>
        </p:txBody>
      </p:sp>
      <p:pic>
        <p:nvPicPr>
          <p:cNvPr id="4" name="Picture 11" descr="Screenshot - 23-08-2012 , 13_16_0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76087" y="1876059"/>
            <a:ext cx="5276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Screenshot - 23-08-2012 , 13_13_29"/>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38074" y="3226982"/>
            <a:ext cx="39528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Screenshot - 23-08-2012 , 13_22_3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40933" y="4567041"/>
            <a:ext cx="3943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60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12725"/>
            <a:ext cx="6697579" cy="813000"/>
          </a:xfrm>
        </p:spPr>
        <p:txBody>
          <a:bodyPr/>
          <a:lstStyle/>
          <a:p>
            <a:r>
              <a:rPr lang="es-CL" dirty="0">
                <a:solidFill>
                  <a:schemeClr val="bg1"/>
                </a:solidFill>
              </a:rPr>
              <a:t>Reconociendo Entidades</a:t>
            </a:r>
          </a:p>
        </p:txBody>
      </p:sp>
      <p:sp>
        <p:nvSpPr>
          <p:cNvPr id="3" name="Marcador de texto 2"/>
          <p:cNvSpPr>
            <a:spLocks noGrp="1"/>
          </p:cNvSpPr>
          <p:nvPr>
            <p:ph type="body" idx="1"/>
          </p:nvPr>
        </p:nvSpPr>
        <p:spPr/>
        <p:txBody>
          <a:bodyPr/>
          <a:lstStyle/>
          <a:p>
            <a:pPr marL="0" indent="0">
              <a:buNone/>
            </a:pPr>
            <a:r>
              <a:rPr lang="es-CL" dirty="0"/>
              <a:t>Muchas veces las entidades se nombran en los requerimientos o reglas de negocio, pero también existe la posibilidad que no sean nombradas pero si se tengan que considerar en el modelo porque son esenciales para alguno de los requerimientos.</a:t>
            </a:r>
          </a:p>
          <a:p>
            <a:pPr marL="0" indent="0">
              <a:buNone/>
            </a:pPr>
            <a:r>
              <a:rPr lang="es-CL" dirty="0"/>
              <a:t>Es por eso que antes de asegurar la existencia de algunas entidades hay que hacer las siguientes preguntas:</a:t>
            </a:r>
          </a:p>
          <a:p>
            <a:pPr indent="-457200">
              <a:buFont typeface="+mj-lt"/>
              <a:buAutoNum type="arabicPeriod"/>
            </a:pPr>
            <a:r>
              <a:rPr lang="es-CL" dirty="0"/>
              <a:t>¿Esta entidad es importante para el negocio o tiene atributos que lo sean?</a:t>
            </a:r>
          </a:p>
          <a:p>
            <a:pPr marL="0" indent="0">
              <a:buNone/>
            </a:pPr>
            <a:endParaRPr lang="es-CL" dirty="0"/>
          </a:p>
          <a:p>
            <a:pPr indent="-457200">
              <a:buFont typeface="+mj-lt"/>
              <a:buAutoNum type="arabicPeriod" startAt="2"/>
            </a:pPr>
            <a:r>
              <a:rPr lang="es-CL" dirty="0"/>
              <a:t>¿Están disponibles todas las instancias existentes o válidas de esta entidad?</a:t>
            </a:r>
          </a:p>
          <a:p>
            <a:pPr marL="0" indent="0">
              <a:buNone/>
            </a:pPr>
            <a:endParaRPr lang="es-CL" dirty="0"/>
          </a:p>
          <a:p>
            <a:pPr marL="0" indent="0">
              <a:buNone/>
            </a:pPr>
            <a:r>
              <a:rPr lang="es-CL" dirty="0"/>
              <a:t>Si el diseñador no tiene las respuesta es válido resolverlas con el experto del negocio.</a:t>
            </a:r>
          </a:p>
          <a:p>
            <a:endParaRPr lang="es-CL" dirty="0"/>
          </a:p>
        </p:txBody>
      </p:sp>
    </p:spTree>
    <p:extLst>
      <p:ext uri="{BB962C8B-B14F-4D97-AF65-F5344CB8AC3E}">
        <p14:creationId xmlns:p14="http://schemas.microsoft.com/office/powerpoint/2010/main" val="83129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1215483" y="3476150"/>
            <a:ext cx="9308892" cy="1603200"/>
          </a:xfrm>
          <a:prstGeom prst="rect">
            <a:avLst/>
          </a:prstGeom>
        </p:spPr>
        <p:txBody>
          <a:bodyPr spcFirstLastPara="1" vert="horz" wrap="square" lIns="91425" tIns="45700" rIns="91425" bIns="45700" rtlCol="0" anchor="t" anchorCtr="0">
            <a:noAutofit/>
          </a:bodyPr>
          <a:lstStyle/>
          <a:p>
            <a:r>
              <a:rPr lang="es-CL" dirty="0">
                <a:solidFill>
                  <a:schemeClr val="bg1"/>
                </a:solidFill>
              </a:rPr>
              <a:t>Modelo Conceptual de una Base de Datos</a:t>
            </a:r>
            <a:endParaRPr dirty="0">
              <a:solidFill>
                <a:schemeClr val="bg1"/>
              </a:solidFill>
            </a:endParaRPr>
          </a:p>
        </p:txBody>
      </p:sp>
    </p:spTree>
    <p:extLst>
      <p:ext uri="{BB962C8B-B14F-4D97-AF65-F5344CB8AC3E}">
        <p14:creationId xmlns:p14="http://schemas.microsoft.com/office/powerpoint/2010/main" val="1604706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8250" y="212725"/>
            <a:ext cx="6830929" cy="813000"/>
          </a:xfrm>
        </p:spPr>
        <p:txBody>
          <a:bodyPr/>
          <a:lstStyle/>
          <a:p>
            <a:r>
              <a:rPr lang="es-CL" dirty="0">
                <a:solidFill>
                  <a:schemeClr val="bg1"/>
                </a:solidFill>
              </a:rPr>
              <a:t>Reconociendo Entidades</a:t>
            </a:r>
            <a:endParaRPr lang="es-CL" dirty="0"/>
          </a:p>
        </p:txBody>
      </p:sp>
      <p:sp>
        <p:nvSpPr>
          <p:cNvPr id="3" name="Marcador de texto 2"/>
          <p:cNvSpPr>
            <a:spLocks noGrp="1"/>
          </p:cNvSpPr>
          <p:nvPr>
            <p:ph type="body" idx="1"/>
          </p:nvPr>
        </p:nvSpPr>
        <p:spPr/>
        <p:txBody>
          <a:bodyPr/>
          <a:lstStyle/>
          <a:p>
            <a:pPr marL="0" indent="0" algn="just">
              <a:buNone/>
            </a:pPr>
            <a:r>
              <a:rPr lang="es-CL" dirty="0"/>
              <a:t>Es una propiedad o característica de una entidad. El nombre del atributo debe escribir en singular y en minúscula.</a:t>
            </a:r>
          </a:p>
          <a:p>
            <a:pPr marL="0" indent="0" algn="just">
              <a:buNone/>
            </a:pPr>
            <a:r>
              <a:rPr lang="es-CL" dirty="0"/>
              <a:t>Cuando su valor es necesario para cumplir con los requerimientos,  diremos que el valor a almacenar es </a:t>
            </a:r>
            <a:r>
              <a:rPr lang="es-CL" b="1" dirty="0"/>
              <a:t>mandatorio (*)</a:t>
            </a:r>
            <a:r>
              <a:rPr lang="es-CL" dirty="0"/>
              <a:t> y si el valor no está disponible o no es conocido al momento de hacer el registro, diremos que es </a:t>
            </a:r>
            <a:r>
              <a:rPr lang="es-CL" b="1" dirty="0"/>
              <a:t>opcional</a:t>
            </a:r>
            <a:r>
              <a:rPr lang="es-CL" dirty="0"/>
              <a:t> </a:t>
            </a:r>
            <a:r>
              <a:rPr lang="es-CL" b="1" dirty="0"/>
              <a:t>(</a:t>
            </a:r>
            <a:r>
              <a:rPr lang="es-CL" b="1" dirty="0">
                <a:latin typeface="Wingdings" panose="05000000000000000000" pitchFamily="2" charset="2"/>
              </a:rPr>
              <a:t>¡</a:t>
            </a:r>
            <a:r>
              <a:rPr lang="es-CL" b="1" dirty="0"/>
              <a:t>)</a:t>
            </a:r>
            <a:endParaRPr lang="es-MX" b="1" dirty="0">
              <a:latin typeface="Wingdings 2" panose="05020102010507070707" pitchFamily="18" charset="2"/>
            </a:endParaRPr>
          </a:p>
          <a:p>
            <a:endParaRPr lang="es-CL" dirty="0"/>
          </a:p>
          <a:p>
            <a:endParaRPr lang="es-C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143" y="4057419"/>
            <a:ext cx="4509021" cy="1674572"/>
          </a:xfrm>
          <a:prstGeom prst="rect">
            <a:avLst/>
          </a:prstGeom>
        </p:spPr>
      </p:pic>
      <p:pic>
        <p:nvPicPr>
          <p:cNvPr id="5" name="Imagen 4"/>
          <p:cNvPicPr>
            <a:picLocks noChangeAspect="1"/>
          </p:cNvPicPr>
          <p:nvPr/>
        </p:nvPicPr>
        <p:blipFill>
          <a:blip r:embed="rId4"/>
          <a:stretch>
            <a:fillRect/>
          </a:stretch>
        </p:blipFill>
        <p:spPr>
          <a:xfrm>
            <a:off x="1441474" y="3899776"/>
            <a:ext cx="5215387" cy="1873227"/>
          </a:xfrm>
          <a:prstGeom prst="rect">
            <a:avLst/>
          </a:prstGeom>
        </p:spPr>
      </p:pic>
    </p:spTree>
    <p:extLst>
      <p:ext uri="{BB962C8B-B14F-4D97-AF65-F5344CB8AC3E}">
        <p14:creationId xmlns:p14="http://schemas.microsoft.com/office/powerpoint/2010/main" val="303040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2550" y="212725"/>
            <a:ext cx="6716629" cy="813000"/>
          </a:xfrm>
        </p:spPr>
        <p:txBody>
          <a:bodyPr/>
          <a:lstStyle/>
          <a:p>
            <a:r>
              <a:rPr lang="es-CL" dirty="0">
                <a:solidFill>
                  <a:schemeClr val="bg1"/>
                </a:solidFill>
              </a:rPr>
              <a:t>Atributo</a:t>
            </a:r>
          </a:p>
        </p:txBody>
      </p:sp>
      <p:sp>
        <p:nvSpPr>
          <p:cNvPr id="3" name="Marcador de texto 2"/>
          <p:cNvSpPr>
            <a:spLocks noGrp="1"/>
          </p:cNvSpPr>
          <p:nvPr>
            <p:ph type="body" idx="1"/>
          </p:nvPr>
        </p:nvSpPr>
        <p:spPr/>
        <p:txBody>
          <a:bodyPr/>
          <a:lstStyle/>
          <a:p>
            <a:r>
              <a:rPr lang="es-CL" dirty="0"/>
              <a:t>Cada entidad puede tener muchas ocurrencias o instancias, por ejemplo la entidad auto tiene las siguientes instancias:</a:t>
            </a:r>
          </a:p>
          <a:p>
            <a:endParaRPr lang="es-CL" dirty="0"/>
          </a:p>
        </p:txBody>
      </p:sp>
      <p:graphicFrame>
        <p:nvGraphicFramePr>
          <p:cNvPr id="4" name="Tabla 3"/>
          <p:cNvGraphicFramePr>
            <a:graphicFrameLocks noGrp="1"/>
          </p:cNvGraphicFramePr>
          <p:nvPr>
            <p:extLst>
              <p:ext uri="{D42A27DB-BD31-4B8C-83A1-F6EECF244321}">
                <p14:modId xmlns:p14="http://schemas.microsoft.com/office/powerpoint/2010/main" val="42243085"/>
              </p:ext>
            </p:extLst>
          </p:nvPr>
        </p:nvGraphicFramePr>
        <p:xfrm>
          <a:off x="4926859" y="3768787"/>
          <a:ext cx="3835020" cy="1447575"/>
        </p:xfrm>
        <a:graphic>
          <a:graphicData uri="http://schemas.openxmlformats.org/drawingml/2006/table">
            <a:tbl>
              <a:tblPr>
                <a:tableStyleId>{5C22544A-7EE6-4342-B048-85BDC9FD1C3A}</a:tableStyleId>
              </a:tblPr>
              <a:tblGrid>
                <a:gridCol w="1091821">
                  <a:extLst>
                    <a:ext uri="{9D8B030D-6E8A-4147-A177-3AD203B41FA5}">
                      <a16:colId xmlns:a16="http://schemas.microsoft.com/office/drawing/2014/main" val="1479011111"/>
                    </a:ext>
                  </a:extLst>
                </a:gridCol>
                <a:gridCol w="1023582">
                  <a:extLst>
                    <a:ext uri="{9D8B030D-6E8A-4147-A177-3AD203B41FA5}">
                      <a16:colId xmlns:a16="http://schemas.microsoft.com/office/drawing/2014/main" val="1413705075"/>
                    </a:ext>
                  </a:extLst>
                </a:gridCol>
                <a:gridCol w="859809">
                  <a:extLst>
                    <a:ext uri="{9D8B030D-6E8A-4147-A177-3AD203B41FA5}">
                      <a16:colId xmlns:a16="http://schemas.microsoft.com/office/drawing/2014/main" val="2471390433"/>
                    </a:ext>
                  </a:extLst>
                </a:gridCol>
                <a:gridCol w="859808">
                  <a:extLst>
                    <a:ext uri="{9D8B030D-6E8A-4147-A177-3AD203B41FA5}">
                      <a16:colId xmlns:a16="http://schemas.microsoft.com/office/drawing/2014/main" val="1467311398"/>
                    </a:ext>
                  </a:extLst>
                </a:gridCol>
              </a:tblGrid>
              <a:tr h="289515">
                <a:tc>
                  <a:txBody>
                    <a:bodyPr/>
                    <a:lstStyle/>
                    <a:p>
                      <a:pPr algn="l" fontAlgn="b"/>
                      <a:r>
                        <a:rPr lang="es-ES" sz="1800" b="0" i="0" u="none" strike="noStrike" dirty="0" err="1">
                          <a:solidFill>
                            <a:srgbClr val="000000"/>
                          </a:solidFill>
                          <a:effectLst/>
                          <a:latin typeface="Calibri" panose="020F0502020204030204" pitchFamily="34" charset="0"/>
                        </a:rPr>
                        <a:t>NumChasis</a:t>
                      </a:r>
                      <a:endParaRPr lang="es-CL" sz="1800" b="0" i="0" u="none" strike="noStrike" dirty="0">
                        <a:solidFill>
                          <a:srgbClr val="000000"/>
                        </a:solidFill>
                        <a:effectLst/>
                        <a:latin typeface="Calibri" panose="020F0502020204030204" pitchFamily="34" charset="0"/>
                      </a:endParaRPr>
                    </a:p>
                  </a:txBody>
                  <a:tcPr marL="9525" marR="9525" marT="9525" marB="0" anchor="b">
                    <a:solidFill>
                      <a:schemeClr val="accent2"/>
                    </a:solidFill>
                  </a:tcPr>
                </a:tc>
                <a:tc>
                  <a:txBody>
                    <a:bodyPr/>
                    <a:lstStyle/>
                    <a:p>
                      <a:pPr algn="l" fontAlgn="b"/>
                      <a:r>
                        <a:rPr lang="es-ES" sz="1800" b="0" i="0" u="none" strike="noStrike" dirty="0">
                          <a:solidFill>
                            <a:srgbClr val="000000"/>
                          </a:solidFill>
                          <a:effectLst/>
                          <a:latin typeface="Calibri" panose="020F0502020204030204" pitchFamily="34" charset="0"/>
                        </a:rPr>
                        <a:t>Marca</a:t>
                      </a:r>
                      <a:endParaRPr lang="es-CL" sz="1800" b="0" i="0" u="none" strike="noStrike" dirty="0">
                        <a:solidFill>
                          <a:srgbClr val="000000"/>
                        </a:solidFill>
                        <a:effectLst/>
                        <a:latin typeface="Calibri" panose="020F0502020204030204" pitchFamily="34" charset="0"/>
                      </a:endParaRPr>
                    </a:p>
                  </a:txBody>
                  <a:tcPr marL="9525" marR="9525" marT="9525" marB="0" anchor="b">
                    <a:solidFill>
                      <a:schemeClr val="accent2"/>
                    </a:solidFill>
                  </a:tcPr>
                </a:tc>
                <a:tc>
                  <a:txBody>
                    <a:bodyPr/>
                    <a:lstStyle/>
                    <a:p>
                      <a:pPr algn="l" fontAlgn="b"/>
                      <a:r>
                        <a:rPr lang="es-ES" sz="1800" b="0" i="0" u="none" strike="noStrike" dirty="0">
                          <a:solidFill>
                            <a:srgbClr val="000000"/>
                          </a:solidFill>
                          <a:effectLst/>
                          <a:latin typeface="Calibri" panose="020F0502020204030204" pitchFamily="34" charset="0"/>
                        </a:rPr>
                        <a:t>Modelo</a:t>
                      </a:r>
                      <a:endParaRPr lang="es-CL" sz="1800" b="0" i="0" u="none" strike="noStrike" dirty="0">
                        <a:solidFill>
                          <a:srgbClr val="000000"/>
                        </a:solidFill>
                        <a:effectLst/>
                        <a:latin typeface="Calibri" panose="020F0502020204030204" pitchFamily="34" charset="0"/>
                      </a:endParaRPr>
                    </a:p>
                  </a:txBody>
                  <a:tcPr marL="9525" marR="9525" marT="9525" marB="0" anchor="b">
                    <a:solidFill>
                      <a:schemeClr val="accent2"/>
                    </a:solidFill>
                  </a:tcPr>
                </a:tc>
                <a:tc>
                  <a:txBody>
                    <a:bodyPr/>
                    <a:lstStyle/>
                    <a:p>
                      <a:pPr algn="r" fontAlgn="b"/>
                      <a:r>
                        <a:rPr lang="es-ES" sz="1800" b="0" i="0" u="none" strike="noStrike" dirty="0">
                          <a:solidFill>
                            <a:srgbClr val="000000"/>
                          </a:solidFill>
                          <a:effectLst/>
                          <a:latin typeface="Calibri" panose="020F0502020204030204" pitchFamily="34" charset="0"/>
                        </a:rPr>
                        <a:t>Año</a:t>
                      </a:r>
                      <a:endParaRPr lang="es-CL" sz="1800" b="0" i="0" u="none" strike="noStrike" dirty="0">
                        <a:solidFill>
                          <a:srgbClr val="000000"/>
                        </a:solidFill>
                        <a:effectLst/>
                        <a:latin typeface="Calibri" panose="020F0502020204030204" pitchFamily="34" charset="0"/>
                      </a:endParaRPr>
                    </a:p>
                  </a:txBody>
                  <a:tcPr marL="9525" marR="9525" marT="9525" marB="0" anchor="b">
                    <a:solidFill>
                      <a:schemeClr val="accent2"/>
                    </a:solidFill>
                  </a:tcPr>
                </a:tc>
                <a:extLst>
                  <a:ext uri="{0D108BD9-81ED-4DB2-BD59-A6C34878D82A}">
                    <a16:rowId xmlns:a16="http://schemas.microsoft.com/office/drawing/2014/main" val="4143799095"/>
                  </a:ext>
                </a:extLst>
              </a:tr>
              <a:tr h="289515">
                <a:tc>
                  <a:txBody>
                    <a:bodyPr/>
                    <a:lstStyle/>
                    <a:p>
                      <a:pPr algn="l" fontAlgn="b"/>
                      <a:r>
                        <a:rPr lang="es-CL" sz="1800" u="none" strike="noStrike" dirty="0">
                          <a:effectLst/>
                        </a:rPr>
                        <a:t>R045112</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dirty="0">
                          <a:effectLst/>
                        </a:rPr>
                        <a:t>SUBARU</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dirty="0">
                          <a:effectLst/>
                        </a:rPr>
                        <a:t>WRX</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CL" sz="1800" u="none" strike="noStrike" dirty="0">
                          <a:effectLst/>
                        </a:rPr>
                        <a:t>2018</a:t>
                      </a:r>
                      <a:endParaRPr lang="es-CL"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0281136"/>
                  </a:ext>
                </a:extLst>
              </a:tr>
              <a:tr h="289515">
                <a:tc>
                  <a:txBody>
                    <a:bodyPr/>
                    <a:lstStyle/>
                    <a:p>
                      <a:pPr algn="l" fontAlgn="b"/>
                      <a:r>
                        <a:rPr lang="es-CL" sz="1800" u="none" strike="noStrike" dirty="0">
                          <a:effectLst/>
                        </a:rPr>
                        <a:t>R265087</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dirty="0">
                          <a:effectLst/>
                        </a:rPr>
                        <a:t>SUZUKI</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a:effectLst/>
                        </a:rPr>
                        <a:t>SWIFT</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L" sz="1800" u="none" strike="noStrike" dirty="0">
                          <a:effectLst/>
                        </a:rPr>
                        <a:t>2016</a:t>
                      </a:r>
                      <a:endParaRPr lang="es-CL"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5354629"/>
                  </a:ext>
                </a:extLst>
              </a:tr>
              <a:tr h="289515">
                <a:tc>
                  <a:txBody>
                    <a:bodyPr/>
                    <a:lstStyle/>
                    <a:p>
                      <a:pPr algn="l" fontAlgn="b"/>
                      <a:r>
                        <a:rPr lang="es-CL" sz="1800" u="none" strike="noStrike">
                          <a:effectLst/>
                        </a:rPr>
                        <a:t>X243099</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a:effectLst/>
                        </a:rPr>
                        <a:t>SUZUKI</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a:effectLst/>
                        </a:rPr>
                        <a:t>JIMNY</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L" sz="1800" u="none" strike="noStrike">
                          <a:effectLst/>
                        </a:rPr>
                        <a:t>2012</a:t>
                      </a:r>
                      <a:endParaRPr lang="es-CL"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1879031"/>
                  </a:ext>
                </a:extLst>
              </a:tr>
              <a:tr h="289515">
                <a:tc>
                  <a:txBody>
                    <a:bodyPr/>
                    <a:lstStyle/>
                    <a:p>
                      <a:pPr algn="l" fontAlgn="b"/>
                      <a:r>
                        <a:rPr lang="es-CL" sz="1800" u="none" strike="noStrike" dirty="0">
                          <a:effectLst/>
                        </a:rPr>
                        <a:t>R260285</a:t>
                      </a:r>
                      <a:endParaRPr lang="es-CL"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a:effectLst/>
                        </a:rPr>
                        <a:t>SUZUKI</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s-CL" sz="1800" u="none" strike="noStrike">
                          <a:effectLst/>
                        </a:rPr>
                        <a:t>SWIFT</a:t>
                      </a:r>
                      <a:endParaRPr lang="es-CL"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L" sz="1800" u="none" strike="noStrike" dirty="0">
                          <a:effectLst/>
                        </a:rPr>
                        <a:t>2005</a:t>
                      </a:r>
                      <a:endParaRPr lang="es-CL"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8092570"/>
                  </a:ext>
                </a:extLst>
              </a:tr>
            </a:tbl>
          </a:graphicData>
        </a:graphic>
      </p:graphicFrame>
      <p:sp>
        <p:nvSpPr>
          <p:cNvPr id="5" name="Cerrar llave 4"/>
          <p:cNvSpPr/>
          <p:nvPr/>
        </p:nvSpPr>
        <p:spPr>
          <a:xfrm rot="10800000">
            <a:off x="4572016" y="3521125"/>
            <a:ext cx="341194" cy="1569493"/>
          </a:xfrm>
          <a:prstGeom prst="rightBrace">
            <a:avLst>
              <a:gd name="adj1" fmla="val 8333"/>
              <a:gd name="adj2" fmla="val 4913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sp>
        <p:nvSpPr>
          <p:cNvPr id="6" name="CuadroTexto 5"/>
          <p:cNvSpPr txBox="1"/>
          <p:nvPr/>
        </p:nvSpPr>
        <p:spPr>
          <a:xfrm>
            <a:off x="3166295" y="4107979"/>
            <a:ext cx="1473958" cy="369332"/>
          </a:xfrm>
          <a:prstGeom prst="rect">
            <a:avLst/>
          </a:prstGeom>
          <a:noFill/>
        </p:spPr>
        <p:txBody>
          <a:bodyPr wrap="square" rtlCol="0">
            <a:spAutoFit/>
          </a:bodyPr>
          <a:lstStyle/>
          <a:p>
            <a:r>
              <a:rPr lang="es-CL" dirty="0"/>
              <a:t>Entidad Auto</a:t>
            </a:r>
          </a:p>
        </p:txBody>
      </p:sp>
      <p:cxnSp>
        <p:nvCxnSpPr>
          <p:cNvPr id="7" name="Conector recto de flecha 6"/>
          <p:cNvCxnSpPr/>
          <p:nvPr/>
        </p:nvCxnSpPr>
        <p:spPr>
          <a:xfrm>
            <a:off x="8980237" y="3930559"/>
            <a:ext cx="3957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ector recto de flecha 7"/>
          <p:cNvCxnSpPr/>
          <p:nvPr/>
        </p:nvCxnSpPr>
        <p:spPr>
          <a:xfrm flipH="1" flipV="1">
            <a:off x="5349932" y="3220872"/>
            <a:ext cx="2275" cy="357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uadroTexto 8"/>
          <p:cNvSpPr txBox="1"/>
          <p:nvPr/>
        </p:nvSpPr>
        <p:spPr>
          <a:xfrm>
            <a:off x="4931407" y="2884230"/>
            <a:ext cx="1128209" cy="369332"/>
          </a:xfrm>
          <a:prstGeom prst="rect">
            <a:avLst/>
          </a:prstGeom>
          <a:noFill/>
        </p:spPr>
        <p:txBody>
          <a:bodyPr wrap="square" rtlCol="0">
            <a:spAutoFit/>
          </a:bodyPr>
          <a:lstStyle/>
          <a:p>
            <a:r>
              <a:rPr lang="es-CL" dirty="0"/>
              <a:t>Atributo 1</a:t>
            </a:r>
          </a:p>
        </p:txBody>
      </p:sp>
      <p:cxnSp>
        <p:nvCxnSpPr>
          <p:cNvPr id="10" name="Conector recto de flecha 9"/>
          <p:cNvCxnSpPr/>
          <p:nvPr/>
        </p:nvCxnSpPr>
        <p:spPr>
          <a:xfrm flipH="1" flipV="1">
            <a:off x="8341067" y="3236795"/>
            <a:ext cx="2275" cy="357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uadroTexto 10"/>
          <p:cNvSpPr txBox="1"/>
          <p:nvPr/>
        </p:nvSpPr>
        <p:spPr>
          <a:xfrm>
            <a:off x="7847472" y="2900153"/>
            <a:ext cx="1203279" cy="369332"/>
          </a:xfrm>
          <a:prstGeom prst="rect">
            <a:avLst/>
          </a:prstGeom>
          <a:noFill/>
        </p:spPr>
        <p:txBody>
          <a:bodyPr wrap="square" rtlCol="0">
            <a:spAutoFit/>
          </a:bodyPr>
          <a:lstStyle/>
          <a:p>
            <a:r>
              <a:rPr lang="es-CL" dirty="0"/>
              <a:t>Atributo M</a:t>
            </a:r>
          </a:p>
        </p:txBody>
      </p:sp>
      <p:cxnSp>
        <p:nvCxnSpPr>
          <p:cNvPr id="12" name="Conector recto de flecha 11"/>
          <p:cNvCxnSpPr/>
          <p:nvPr/>
        </p:nvCxnSpPr>
        <p:spPr>
          <a:xfrm>
            <a:off x="8982512" y="4792643"/>
            <a:ext cx="3957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Imagen 12"/>
          <p:cNvPicPr>
            <a:picLocks noChangeAspect="1"/>
          </p:cNvPicPr>
          <p:nvPr/>
        </p:nvPicPr>
        <p:blipFill rotWithShape="1">
          <a:blip r:embed="rId3"/>
          <a:srcRect l="54937"/>
          <a:stretch/>
        </p:blipFill>
        <p:spPr>
          <a:xfrm>
            <a:off x="996286" y="3413891"/>
            <a:ext cx="2238233" cy="1783959"/>
          </a:xfrm>
          <a:prstGeom prst="rect">
            <a:avLst/>
          </a:prstGeom>
        </p:spPr>
      </p:pic>
    </p:spTree>
    <p:extLst>
      <p:ext uri="{BB962C8B-B14F-4D97-AF65-F5344CB8AC3E}">
        <p14:creationId xmlns:p14="http://schemas.microsoft.com/office/powerpoint/2010/main" val="70911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0650" y="212725"/>
            <a:ext cx="6678529" cy="813000"/>
          </a:xfrm>
        </p:spPr>
        <p:txBody>
          <a:bodyPr/>
          <a:lstStyle/>
          <a:p>
            <a:r>
              <a:rPr lang="es-ES" dirty="0">
                <a:solidFill>
                  <a:schemeClr val="bg1"/>
                </a:solidFill>
              </a:rPr>
              <a:t>Atributo</a:t>
            </a:r>
            <a:endParaRPr lang="es-CL" dirty="0">
              <a:solidFill>
                <a:schemeClr val="bg1"/>
              </a:solidFill>
            </a:endParaRPr>
          </a:p>
        </p:txBody>
      </p:sp>
      <p:sp>
        <p:nvSpPr>
          <p:cNvPr id="3" name="Marcador de texto 2"/>
          <p:cNvSpPr>
            <a:spLocks noGrp="1"/>
          </p:cNvSpPr>
          <p:nvPr>
            <p:ph type="body" idx="1"/>
          </p:nvPr>
        </p:nvSpPr>
        <p:spPr/>
        <p:txBody>
          <a:bodyPr/>
          <a:lstStyle/>
          <a:p>
            <a:pPr marL="0" indent="0" algn="just">
              <a:spcBef>
                <a:spcPts val="0"/>
              </a:spcBef>
              <a:buNone/>
            </a:pPr>
            <a:r>
              <a:rPr lang="es-CL" dirty="0"/>
              <a:t>Cada instancia u ocurrencia de la entidad debe ser identificable de forma única por uno o más atributos mandatorios. Se representa con el símbolo # anterior al nombre.</a:t>
            </a:r>
          </a:p>
          <a:p>
            <a:pPr marL="0" indent="0" algn="just">
              <a:spcBef>
                <a:spcPts val="0"/>
              </a:spcBef>
              <a:buNone/>
            </a:pPr>
            <a:endParaRPr lang="es-CL" dirty="0"/>
          </a:p>
          <a:p>
            <a:pPr marL="0" indent="0" algn="just">
              <a:spcBef>
                <a:spcPts val="0"/>
              </a:spcBef>
              <a:buNone/>
            </a:pPr>
            <a:r>
              <a:rPr lang="es-CL" dirty="0"/>
              <a:t>Dado lo anterior el identificador único siempre debe ser mandatorio de lo contrario no tendríamos como identificar una única instancia, es decir, no sería un atributo único</a:t>
            </a:r>
          </a:p>
          <a:p>
            <a:endParaRPr lang="es-CL"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3135" y="3524233"/>
            <a:ext cx="1247982" cy="690109"/>
          </a:xfrm>
          <a:prstGeom prst="rect">
            <a:avLst/>
          </a:prstGeom>
        </p:spPr>
      </p:pic>
      <p:sp>
        <p:nvSpPr>
          <p:cNvPr id="6" name="CuadroTexto 5"/>
          <p:cNvSpPr txBox="1"/>
          <p:nvPr/>
        </p:nvSpPr>
        <p:spPr>
          <a:xfrm>
            <a:off x="4368152" y="4396096"/>
            <a:ext cx="1799772" cy="954107"/>
          </a:xfrm>
          <a:prstGeom prst="rect">
            <a:avLst/>
          </a:prstGeom>
          <a:noFill/>
        </p:spPr>
        <p:txBody>
          <a:bodyPr wrap="square" rtlCol="0">
            <a:spAutoFit/>
          </a:bodyPr>
          <a:lstStyle/>
          <a:p>
            <a:r>
              <a:rPr lang="es-CL" sz="1400" b="1" dirty="0"/>
              <a:t>X243099</a:t>
            </a:r>
          </a:p>
          <a:p>
            <a:r>
              <a:rPr lang="es-CL" sz="1400" dirty="0"/>
              <a:t>SUZUKI</a:t>
            </a:r>
          </a:p>
          <a:p>
            <a:r>
              <a:rPr lang="es-CL" sz="1400" dirty="0"/>
              <a:t>JIMNY</a:t>
            </a:r>
          </a:p>
          <a:p>
            <a:r>
              <a:rPr lang="es-CL" sz="1400" dirty="0"/>
              <a:t>2012</a:t>
            </a: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r="14593"/>
          <a:stretch/>
        </p:blipFill>
        <p:spPr>
          <a:xfrm>
            <a:off x="3032855" y="4515279"/>
            <a:ext cx="1359127" cy="758954"/>
          </a:xfrm>
          <a:prstGeom prst="rect">
            <a:avLst/>
          </a:prstGeom>
        </p:spPr>
      </p:pic>
      <p:sp>
        <p:nvSpPr>
          <p:cNvPr id="8" name="CuadroTexto 7"/>
          <p:cNvSpPr txBox="1"/>
          <p:nvPr/>
        </p:nvSpPr>
        <p:spPr>
          <a:xfrm>
            <a:off x="4842898" y="3362657"/>
            <a:ext cx="998344" cy="954107"/>
          </a:xfrm>
          <a:prstGeom prst="rect">
            <a:avLst/>
          </a:prstGeom>
          <a:noFill/>
        </p:spPr>
        <p:txBody>
          <a:bodyPr wrap="square" rtlCol="0">
            <a:spAutoFit/>
          </a:bodyPr>
          <a:lstStyle/>
          <a:p>
            <a:r>
              <a:rPr lang="es-CL" sz="1400" b="1" dirty="0"/>
              <a:t>R265087</a:t>
            </a:r>
          </a:p>
          <a:p>
            <a:r>
              <a:rPr lang="es-CL" sz="1400" dirty="0"/>
              <a:t>SUZUKI</a:t>
            </a:r>
          </a:p>
          <a:p>
            <a:r>
              <a:rPr lang="es-CL" sz="1400" dirty="0"/>
              <a:t>SWIFT</a:t>
            </a:r>
          </a:p>
          <a:p>
            <a:r>
              <a:rPr lang="es-CL" sz="1400" dirty="0"/>
              <a:t>2016</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377" y="5500298"/>
            <a:ext cx="1430717" cy="671739"/>
          </a:xfrm>
          <a:prstGeom prst="rect">
            <a:avLst/>
          </a:prstGeom>
        </p:spPr>
      </p:pic>
      <p:sp>
        <p:nvSpPr>
          <p:cNvPr id="10" name="CuadroTexto 9"/>
          <p:cNvSpPr txBox="1"/>
          <p:nvPr/>
        </p:nvSpPr>
        <p:spPr>
          <a:xfrm>
            <a:off x="5007104" y="5329017"/>
            <a:ext cx="1107093" cy="954107"/>
          </a:xfrm>
          <a:prstGeom prst="rect">
            <a:avLst/>
          </a:prstGeom>
          <a:noFill/>
        </p:spPr>
        <p:txBody>
          <a:bodyPr wrap="square" rtlCol="0">
            <a:spAutoFit/>
          </a:bodyPr>
          <a:lstStyle/>
          <a:p>
            <a:r>
              <a:rPr lang="es-CL" sz="1400" b="1" dirty="0"/>
              <a:t>R045112</a:t>
            </a:r>
          </a:p>
          <a:p>
            <a:r>
              <a:rPr lang="es-CL" sz="1400" dirty="0"/>
              <a:t>SUBARU</a:t>
            </a:r>
          </a:p>
          <a:p>
            <a:r>
              <a:rPr lang="es-CL" sz="1400" dirty="0"/>
              <a:t>WRX</a:t>
            </a:r>
          </a:p>
          <a:p>
            <a:r>
              <a:rPr lang="es-CL" sz="1400" dirty="0"/>
              <a:t>2018</a:t>
            </a:r>
          </a:p>
        </p:txBody>
      </p:sp>
      <p:sp>
        <p:nvSpPr>
          <p:cNvPr id="11" name="Abrir llave 10"/>
          <p:cNvSpPr/>
          <p:nvPr/>
        </p:nvSpPr>
        <p:spPr>
          <a:xfrm rot="10800000">
            <a:off x="6721630" y="3441619"/>
            <a:ext cx="740228" cy="3048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8048" y="4475492"/>
            <a:ext cx="1090555" cy="679677"/>
          </a:xfrm>
          <a:prstGeom prst="rect">
            <a:avLst/>
          </a:prstGeom>
        </p:spPr>
      </p:pic>
      <p:sp>
        <p:nvSpPr>
          <p:cNvPr id="13" name="CuadroTexto 12"/>
          <p:cNvSpPr txBox="1"/>
          <p:nvPr/>
        </p:nvSpPr>
        <p:spPr>
          <a:xfrm>
            <a:off x="6277321" y="4368801"/>
            <a:ext cx="899886" cy="954107"/>
          </a:xfrm>
          <a:prstGeom prst="rect">
            <a:avLst/>
          </a:prstGeom>
          <a:noFill/>
        </p:spPr>
        <p:txBody>
          <a:bodyPr wrap="square" rtlCol="0">
            <a:spAutoFit/>
          </a:bodyPr>
          <a:lstStyle/>
          <a:p>
            <a:r>
              <a:rPr lang="es-CL" sz="1400" b="1" dirty="0"/>
              <a:t>R260285</a:t>
            </a:r>
          </a:p>
          <a:p>
            <a:r>
              <a:rPr lang="es-CL" sz="1400" dirty="0"/>
              <a:t>SUZUKI</a:t>
            </a:r>
          </a:p>
          <a:p>
            <a:r>
              <a:rPr lang="es-CL" sz="1400" dirty="0"/>
              <a:t>SWIFT</a:t>
            </a:r>
          </a:p>
          <a:p>
            <a:r>
              <a:rPr lang="es-CL" sz="1400" dirty="0"/>
              <a:t>2005</a:t>
            </a:r>
          </a:p>
        </p:txBody>
      </p:sp>
      <p:sp>
        <p:nvSpPr>
          <p:cNvPr id="14" name="Abrir llave 13"/>
          <p:cNvSpPr/>
          <p:nvPr/>
        </p:nvSpPr>
        <p:spPr>
          <a:xfrm>
            <a:off x="2854442" y="3438152"/>
            <a:ext cx="740228" cy="3098801"/>
          </a:xfrm>
          <a:prstGeom prst="leftBrace">
            <a:avLst>
              <a:gd name="adj1" fmla="val 8333"/>
              <a:gd name="adj2" fmla="val 2313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L"/>
          </a:p>
        </p:txBody>
      </p:sp>
      <p:pic>
        <p:nvPicPr>
          <p:cNvPr id="15" name="Imagen 14"/>
          <p:cNvPicPr>
            <a:picLocks noChangeAspect="1"/>
          </p:cNvPicPr>
          <p:nvPr/>
        </p:nvPicPr>
        <p:blipFill rotWithShape="1">
          <a:blip r:embed="rId6">
            <a:extLst>
              <a:ext uri="{28A0092B-C50C-407E-A947-70E740481C1C}">
                <a14:useLocalDpi xmlns:a14="http://schemas.microsoft.com/office/drawing/2010/main" val="0"/>
              </a:ext>
            </a:extLst>
          </a:blip>
          <a:srcRect b="62510"/>
          <a:stretch/>
        </p:blipFill>
        <p:spPr>
          <a:xfrm>
            <a:off x="7486367" y="3085241"/>
            <a:ext cx="4364440" cy="586008"/>
          </a:xfrm>
          <a:prstGeom prst="rect">
            <a:avLst/>
          </a:prstGeom>
        </p:spPr>
      </p:pic>
      <p:pic>
        <p:nvPicPr>
          <p:cNvPr id="16" name="Imagen 15"/>
          <p:cNvPicPr>
            <a:picLocks noChangeAspect="1"/>
          </p:cNvPicPr>
          <p:nvPr/>
        </p:nvPicPr>
        <p:blipFill rotWithShape="1">
          <a:blip r:embed="rId6">
            <a:extLst>
              <a:ext uri="{28A0092B-C50C-407E-A947-70E740481C1C}">
                <a14:useLocalDpi xmlns:a14="http://schemas.microsoft.com/office/drawing/2010/main" val="0"/>
              </a:ext>
            </a:extLst>
          </a:blip>
          <a:srcRect t="60045" b="9395"/>
          <a:stretch/>
        </p:blipFill>
        <p:spPr>
          <a:xfrm>
            <a:off x="7324870" y="5063319"/>
            <a:ext cx="4364440" cy="477671"/>
          </a:xfrm>
          <a:prstGeom prst="rect">
            <a:avLst/>
          </a:prstGeom>
        </p:spPr>
      </p:pic>
      <p:sp>
        <p:nvSpPr>
          <p:cNvPr id="17" name="CuadroTexto 16"/>
          <p:cNvSpPr txBox="1"/>
          <p:nvPr/>
        </p:nvSpPr>
        <p:spPr>
          <a:xfrm>
            <a:off x="7342496" y="5560163"/>
            <a:ext cx="4492389"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CL" sz="1600" dirty="0"/>
              <a:t>La marca, el modelo y el año son datos requeridos y necesarios para poder definir en el caso del ejemplo el valor de la prima del seguro en función de la siniestralidad que los autos tienen</a:t>
            </a:r>
          </a:p>
        </p:txBody>
      </p:sp>
      <p:sp>
        <p:nvSpPr>
          <p:cNvPr id="18" name="CuadroTexto 17"/>
          <p:cNvSpPr txBox="1"/>
          <p:nvPr/>
        </p:nvSpPr>
        <p:spPr>
          <a:xfrm>
            <a:off x="7369792" y="3606258"/>
            <a:ext cx="4408227" cy="113877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CL" sz="1600" dirty="0"/>
              <a:t>El único atributo que se identifica como único porque no se repite es el Número de Chasis, ya que es un código que todos los autos tienen </a:t>
            </a:r>
            <a:r>
              <a:rPr lang="es-CL" dirty="0"/>
              <a:t>y </a:t>
            </a:r>
            <a:r>
              <a:rPr lang="es-CL" sz="1600" dirty="0"/>
              <a:t>que no se puede repetir en otro auto</a:t>
            </a:r>
          </a:p>
        </p:txBody>
      </p:sp>
      <p:pic>
        <p:nvPicPr>
          <p:cNvPr id="19" name="Imagen 18"/>
          <p:cNvPicPr>
            <a:picLocks noChangeAspect="1"/>
          </p:cNvPicPr>
          <p:nvPr/>
        </p:nvPicPr>
        <p:blipFill rotWithShape="1">
          <a:blip r:embed="rId7"/>
          <a:srcRect l="54937"/>
          <a:stretch/>
        </p:blipFill>
        <p:spPr>
          <a:xfrm>
            <a:off x="723331" y="3258331"/>
            <a:ext cx="2238233" cy="1783959"/>
          </a:xfrm>
          <a:prstGeom prst="rect">
            <a:avLst/>
          </a:prstGeom>
        </p:spPr>
      </p:pic>
    </p:spTree>
    <p:extLst>
      <p:ext uri="{BB962C8B-B14F-4D97-AF65-F5344CB8AC3E}">
        <p14:creationId xmlns:p14="http://schemas.microsoft.com/office/powerpoint/2010/main" val="365922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0650" y="212725"/>
            <a:ext cx="6678529" cy="813000"/>
          </a:xfrm>
        </p:spPr>
        <p:txBody>
          <a:bodyPr/>
          <a:lstStyle/>
          <a:p>
            <a:r>
              <a:rPr lang="es-ES" dirty="0">
                <a:solidFill>
                  <a:schemeClr val="bg1"/>
                </a:solidFill>
              </a:rPr>
              <a:t>Relaciones</a:t>
            </a:r>
            <a:endParaRPr lang="es-CL" dirty="0">
              <a:solidFill>
                <a:schemeClr val="bg1"/>
              </a:solidFill>
            </a:endParaRPr>
          </a:p>
        </p:txBody>
      </p:sp>
      <p:sp>
        <p:nvSpPr>
          <p:cNvPr id="3" name="Marcador de texto 2"/>
          <p:cNvSpPr>
            <a:spLocks noGrp="1"/>
          </p:cNvSpPr>
          <p:nvPr>
            <p:ph type="body" idx="1"/>
          </p:nvPr>
        </p:nvSpPr>
        <p:spPr/>
        <p:txBody>
          <a:bodyPr/>
          <a:lstStyle/>
          <a:p>
            <a:pPr marL="0" indent="0">
              <a:buNone/>
            </a:pPr>
            <a:r>
              <a:rPr lang="es-CL" dirty="0"/>
              <a:t>Relaciones:</a:t>
            </a:r>
          </a:p>
          <a:p>
            <a:pPr marL="0" indent="0" algn="just">
              <a:buNone/>
            </a:pPr>
            <a:r>
              <a:rPr lang="es-CL" dirty="0"/>
              <a:t>Las entidades deben estar relacionadas entre sí para mostrar las interacciones lógicas las cuales pueden ser de tres tipos:</a:t>
            </a:r>
          </a:p>
          <a:p>
            <a:pPr algn="just">
              <a:buFont typeface="Wingdings" panose="05000000000000000000" pitchFamily="2" charset="2"/>
              <a:buChar char="§"/>
            </a:pPr>
            <a:r>
              <a:rPr lang="es-CL" dirty="0"/>
              <a:t>1 a 1: las entidades que intervienen se relacionan una a una (</a:t>
            </a:r>
            <a:r>
              <a:rPr lang="es-CL" dirty="0" err="1"/>
              <a:t>Ej</a:t>
            </a:r>
            <a:r>
              <a:rPr lang="es-CL" dirty="0"/>
              <a:t>: la entidad hombre con la entidad mujer se relacionan a través de la relación </a:t>
            </a:r>
            <a:r>
              <a:rPr lang="es-CL" b="1" u="sng" dirty="0"/>
              <a:t>matrimonio</a:t>
            </a:r>
            <a:r>
              <a:rPr lang="es-CL" dirty="0"/>
              <a:t>)</a:t>
            </a:r>
          </a:p>
          <a:p>
            <a:pPr algn="just">
              <a:buFont typeface="Wingdings" panose="05000000000000000000" pitchFamily="2" charset="2"/>
              <a:buChar char="§"/>
            </a:pPr>
            <a:endParaRPr lang="es-CL" dirty="0"/>
          </a:p>
          <a:p>
            <a:pPr algn="just">
              <a:buFont typeface="Wingdings" panose="05000000000000000000" pitchFamily="2" charset="2"/>
              <a:buChar char="§"/>
            </a:pPr>
            <a:endParaRPr lang="es-CL" dirty="0"/>
          </a:p>
          <a:p>
            <a:pPr algn="just">
              <a:buFont typeface="Wingdings" panose="05000000000000000000" pitchFamily="2" charset="2"/>
              <a:buChar char="§"/>
            </a:pPr>
            <a:endParaRPr lang="es-CL" dirty="0"/>
          </a:p>
          <a:p>
            <a:pPr algn="just">
              <a:buFont typeface="Wingdings" panose="05000000000000000000" pitchFamily="2" charset="2"/>
              <a:buChar char="§"/>
            </a:pPr>
            <a:r>
              <a:rPr lang="es-CL" dirty="0"/>
              <a:t>1 a N: una ocurrencia de la primera entidad puede estar relacionada con muchas de la segunda entidad (</a:t>
            </a:r>
            <a:r>
              <a:rPr lang="es-CL" dirty="0" err="1"/>
              <a:t>Ej</a:t>
            </a:r>
            <a:r>
              <a:rPr lang="es-CL" dirty="0"/>
              <a:t>: la entidad colegio se relaciona con la entidad profesor porque en un colegio se </a:t>
            </a:r>
            <a:r>
              <a:rPr lang="es-CL" b="1" u="sng" dirty="0"/>
              <a:t>contratan</a:t>
            </a:r>
            <a:r>
              <a:rPr lang="es-CL" dirty="0"/>
              <a:t> muchos profesores)</a:t>
            </a:r>
          </a:p>
          <a:p>
            <a:pPr marL="0" indent="0" algn="just">
              <a:buNone/>
            </a:pPr>
            <a:endParaRPr lang="es-CL" sz="2800" dirty="0"/>
          </a:p>
          <a:p>
            <a:pPr marL="0" indent="0">
              <a:buNone/>
            </a:pPr>
            <a:endParaRPr lang="es-CL" dirty="0"/>
          </a:p>
          <a:p>
            <a:pPr marL="0" indent="0" algn="just">
              <a:buNone/>
            </a:pPr>
            <a:endParaRPr lang="es-CL" sz="2800" dirty="0"/>
          </a:p>
          <a:p>
            <a:endParaRPr lang="es-CL" dirty="0"/>
          </a:p>
        </p:txBody>
      </p:sp>
      <p:pic>
        <p:nvPicPr>
          <p:cNvPr id="5" name="Imagen 4"/>
          <p:cNvPicPr>
            <a:picLocks noChangeAspect="1"/>
          </p:cNvPicPr>
          <p:nvPr/>
        </p:nvPicPr>
        <p:blipFill rotWithShape="1">
          <a:blip r:embed="rId2"/>
          <a:srcRect b="8679"/>
          <a:stretch/>
        </p:blipFill>
        <p:spPr>
          <a:xfrm>
            <a:off x="4318023" y="3286623"/>
            <a:ext cx="3996915" cy="1148899"/>
          </a:xfrm>
          <a:prstGeom prst="rect">
            <a:avLst/>
          </a:prstGeom>
        </p:spPr>
      </p:pic>
      <p:pic>
        <p:nvPicPr>
          <p:cNvPr id="6" name="Imagen 5"/>
          <p:cNvPicPr>
            <a:picLocks noChangeAspect="1"/>
          </p:cNvPicPr>
          <p:nvPr/>
        </p:nvPicPr>
        <p:blipFill>
          <a:blip r:embed="rId3"/>
          <a:stretch>
            <a:fillRect/>
          </a:stretch>
        </p:blipFill>
        <p:spPr>
          <a:xfrm>
            <a:off x="6645027" y="5486100"/>
            <a:ext cx="3737899" cy="1063175"/>
          </a:xfrm>
          <a:prstGeom prst="rect">
            <a:avLst/>
          </a:prstGeom>
        </p:spPr>
      </p:pic>
    </p:spTree>
    <p:extLst>
      <p:ext uri="{BB962C8B-B14F-4D97-AF65-F5344CB8AC3E}">
        <p14:creationId xmlns:p14="http://schemas.microsoft.com/office/powerpoint/2010/main" val="417293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12725"/>
            <a:ext cx="6697579" cy="813000"/>
          </a:xfrm>
        </p:spPr>
        <p:txBody>
          <a:bodyPr/>
          <a:lstStyle/>
          <a:p>
            <a:r>
              <a:rPr lang="es-ES" dirty="0">
                <a:solidFill>
                  <a:schemeClr val="bg1"/>
                </a:solidFill>
              </a:rPr>
              <a:t>Relaciones</a:t>
            </a:r>
            <a:endParaRPr lang="es-CL" dirty="0"/>
          </a:p>
        </p:txBody>
      </p:sp>
      <p:sp>
        <p:nvSpPr>
          <p:cNvPr id="3" name="Marcador de texto 2"/>
          <p:cNvSpPr>
            <a:spLocks noGrp="1"/>
          </p:cNvSpPr>
          <p:nvPr>
            <p:ph type="body" idx="1"/>
          </p:nvPr>
        </p:nvSpPr>
        <p:spPr/>
        <p:txBody>
          <a:bodyPr/>
          <a:lstStyle/>
          <a:p>
            <a:r>
              <a:rPr lang="es-CL" dirty="0"/>
              <a:t>M a N: cada ocurrencia, en cualquiera de las dos entidades de la relación, puede estar asociada con muchas (N) de la otra y viceversa (</a:t>
            </a:r>
            <a:r>
              <a:rPr lang="es-CL" dirty="0" err="1"/>
              <a:t>Ej</a:t>
            </a:r>
            <a:r>
              <a:rPr lang="es-CL" dirty="0"/>
              <a:t>: la entidad alumno y la entidad asignatura se relacionan a través de </a:t>
            </a:r>
            <a:r>
              <a:rPr lang="es-CL" b="1" u="sng" dirty="0"/>
              <a:t>matrícula</a:t>
            </a:r>
            <a:r>
              <a:rPr lang="es-CL" dirty="0"/>
              <a:t>)</a:t>
            </a:r>
          </a:p>
          <a:p>
            <a:endParaRPr lang="es-CL" dirty="0"/>
          </a:p>
        </p:txBody>
      </p:sp>
      <p:pic>
        <p:nvPicPr>
          <p:cNvPr id="4" name="Imagen 3"/>
          <p:cNvPicPr>
            <a:picLocks noChangeAspect="1"/>
          </p:cNvPicPr>
          <p:nvPr/>
        </p:nvPicPr>
        <p:blipFill>
          <a:blip r:embed="rId2"/>
          <a:stretch>
            <a:fillRect/>
          </a:stretch>
        </p:blipFill>
        <p:spPr>
          <a:xfrm>
            <a:off x="3907939" y="3181170"/>
            <a:ext cx="4376121" cy="1212660"/>
          </a:xfrm>
          <a:prstGeom prst="rect">
            <a:avLst/>
          </a:prstGeom>
        </p:spPr>
      </p:pic>
    </p:spTree>
    <p:extLst>
      <p:ext uri="{BB962C8B-B14F-4D97-AF65-F5344CB8AC3E}">
        <p14:creationId xmlns:p14="http://schemas.microsoft.com/office/powerpoint/2010/main" val="228103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0650" y="212725"/>
            <a:ext cx="6678529" cy="813000"/>
          </a:xfrm>
        </p:spPr>
        <p:txBody>
          <a:bodyPr/>
          <a:lstStyle/>
          <a:p>
            <a:r>
              <a:rPr lang="es-CL" dirty="0">
                <a:solidFill>
                  <a:schemeClr val="bg1"/>
                </a:solidFill>
              </a:rPr>
              <a:t>Importancia de esta etapa</a:t>
            </a:r>
          </a:p>
        </p:txBody>
      </p:sp>
      <p:sp>
        <p:nvSpPr>
          <p:cNvPr id="3" name="Marcador de texto 2"/>
          <p:cNvSpPr>
            <a:spLocks noGrp="1"/>
          </p:cNvSpPr>
          <p:nvPr>
            <p:ph type="body" idx="1"/>
          </p:nvPr>
        </p:nvSpPr>
        <p:spPr/>
        <p:txBody>
          <a:bodyPr/>
          <a:lstStyle/>
          <a:p>
            <a:pPr marL="0" indent="0">
              <a:buNone/>
            </a:pPr>
            <a:r>
              <a:rPr lang="es-CL" dirty="0"/>
              <a:t>Esta etapa es una de la más importante del diseño, ya que define los cimientos de la completitud, escalabilidad y eficiencia del modelo.</a:t>
            </a:r>
          </a:p>
          <a:p>
            <a:pPr marL="0" indent="0">
              <a:buNone/>
            </a:pPr>
            <a:r>
              <a:rPr lang="es-CL" dirty="0"/>
              <a:t>En este modelo se deben realizar las correcciones que sean necesarias para cumplir con las expectativas de los usuarios, ya que si existiese un error en etapas posteriores debido a una mala definición del modelo conceptual, podría desviar en gran proporción el proyecto.</a:t>
            </a:r>
          </a:p>
          <a:p>
            <a:endParaRPr lang="es-CL" dirty="0"/>
          </a:p>
        </p:txBody>
      </p:sp>
      <p:pic>
        <p:nvPicPr>
          <p:cNvPr id="7" name="Imagen 6">
            <a:extLst>
              <a:ext uri="{FF2B5EF4-FFF2-40B4-BE49-F238E27FC236}">
                <a16:creationId xmlns:a16="http://schemas.microsoft.com/office/drawing/2014/main" id="{54FBB306-4821-4310-BE93-0D294A229E59}"/>
              </a:ext>
            </a:extLst>
          </p:cNvPr>
          <p:cNvPicPr>
            <a:picLocks noChangeAspect="1"/>
          </p:cNvPicPr>
          <p:nvPr/>
        </p:nvPicPr>
        <p:blipFill>
          <a:blip r:embed="rId2"/>
          <a:stretch>
            <a:fillRect/>
          </a:stretch>
        </p:blipFill>
        <p:spPr>
          <a:xfrm>
            <a:off x="4145280" y="3756456"/>
            <a:ext cx="3901440" cy="2599944"/>
          </a:xfrm>
          <a:prstGeom prst="rect">
            <a:avLst/>
          </a:prstGeom>
        </p:spPr>
      </p:pic>
    </p:spTree>
    <p:extLst>
      <p:ext uri="{BB962C8B-B14F-4D97-AF65-F5344CB8AC3E}">
        <p14:creationId xmlns:p14="http://schemas.microsoft.com/office/powerpoint/2010/main" val="308061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3500" y="212725"/>
            <a:ext cx="6735679" cy="813000"/>
          </a:xfrm>
        </p:spPr>
        <p:txBody>
          <a:bodyPr/>
          <a:lstStyle/>
          <a:p>
            <a:r>
              <a:rPr lang="es-CL" dirty="0">
                <a:solidFill>
                  <a:schemeClr val="bg1"/>
                </a:solidFill>
              </a:rPr>
              <a:t>Resumen</a:t>
            </a:r>
          </a:p>
        </p:txBody>
      </p:sp>
      <p:sp>
        <p:nvSpPr>
          <p:cNvPr id="3" name="Marcador de texto 2"/>
          <p:cNvSpPr>
            <a:spLocks noGrp="1"/>
          </p:cNvSpPr>
          <p:nvPr>
            <p:ph type="body" idx="1"/>
          </p:nvPr>
        </p:nvSpPr>
        <p:spPr/>
        <p:txBody>
          <a:bodyPr/>
          <a:lstStyle/>
          <a:p>
            <a:pPr marL="457200" lvl="1" indent="-406400">
              <a:spcBef>
                <a:spcPts val="1000"/>
              </a:spcBef>
              <a:buClr>
                <a:srgbClr val="DE3075"/>
              </a:buClr>
              <a:buSzPts val="2800"/>
              <a:buFont typeface="Franklin Gothic"/>
              <a:buChar char="»"/>
            </a:pPr>
            <a:r>
              <a:rPr lang="es-CL" sz="2400" dirty="0"/>
              <a:t>En esta clase logramos identificar y conocer los distintos tipos de entidades y sus atributos. Además de conocer los tipos de relaciones que pueden tener.</a:t>
            </a:r>
          </a:p>
          <a:p>
            <a:endParaRPr lang="es-CL" dirty="0"/>
          </a:p>
        </p:txBody>
      </p:sp>
      <p:graphicFrame>
        <p:nvGraphicFramePr>
          <p:cNvPr id="4" name="Diagrama 3"/>
          <p:cNvGraphicFramePr/>
          <p:nvPr>
            <p:extLst>
              <p:ext uri="{D42A27DB-BD31-4B8C-83A1-F6EECF244321}">
                <p14:modId xmlns:p14="http://schemas.microsoft.com/office/powerpoint/2010/main" val="3172663132"/>
              </p:ext>
            </p:extLst>
          </p:nvPr>
        </p:nvGraphicFramePr>
        <p:xfrm>
          <a:off x="5378596" y="2816996"/>
          <a:ext cx="6434782" cy="3182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lipse 4"/>
          <p:cNvSpPr/>
          <p:nvPr/>
        </p:nvSpPr>
        <p:spPr>
          <a:xfrm>
            <a:off x="5288715" y="2712803"/>
            <a:ext cx="4428491" cy="1094922"/>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L"/>
          </a:p>
        </p:txBody>
      </p:sp>
      <p:pic>
        <p:nvPicPr>
          <p:cNvPr id="6" name="Imagen 5"/>
          <p:cNvPicPr>
            <a:picLocks noChangeAspect="1"/>
          </p:cNvPicPr>
          <p:nvPr/>
        </p:nvPicPr>
        <p:blipFill>
          <a:blip r:embed="rId7"/>
          <a:stretch>
            <a:fillRect/>
          </a:stretch>
        </p:blipFill>
        <p:spPr>
          <a:xfrm>
            <a:off x="882981" y="2479201"/>
            <a:ext cx="2652662" cy="850854"/>
          </a:xfrm>
          <a:prstGeom prst="rect">
            <a:avLst/>
          </a:prstGeom>
        </p:spPr>
      </p:pic>
      <p:pic>
        <p:nvPicPr>
          <p:cNvPr id="7" name="Imagen 6"/>
          <p:cNvPicPr>
            <a:picLocks noChangeAspect="1"/>
          </p:cNvPicPr>
          <p:nvPr/>
        </p:nvPicPr>
        <p:blipFill>
          <a:blip r:embed="rId8"/>
          <a:stretch>
            <a:fillRect/>
          </a:stretch>
        </p:blipFill>
        <p:spPr>
          <a:xfrm>
            <a:off x="1946440" y="3463048"/>
            <a:ext cx="2475433" cy="889109"/>
          </a:xfrm>
          <a:prstGeom prst="rect">
            <a:avLst/>
          </a:prstGeom>
        </p:spPr>
      </p:pic>
      <p:pic>
        <p:nvPicPr>
          <p:cNvPr id="8" name="Imagen 7"/>
          <p:cNvPicPr>
            <a:picLocks noChangeAspect="1"/>
          </p:cNvPicPr>
          <p:nvPr/>
        </p:nvPicPr>
        <p:blipFill>
          <a:blip r:embed="rId9"/>
          <a:stretch>
            <a:fillRect/>
          </a:stretch>
        </p:blipFill>
        <p:spPr>
          <a:xfrm>
            <a:off x="2643329" y="4707198"/>
            <a:ext cx="3034140" cy="1018168"/>
          </a:xfrm>
          <a:prstGeom prst="rect">
            <a:avLst/>
          </a:prstGeom>
        </p:spPr>
      </p:pic>
      <p:sp>
        <p:nvSpPr>
          <p:cNvPr id="9" name="Flecha curvada hacia la derecha 8"/>
          <p:cNvSpPr/>
          <p:nvPr/>
        </p:nvSpPr>
        <p:spPr>
          <a:xfrm rot="20114352">
            <a:off x="1255594" y="3330053"/>
            <a:ext cx="423081" cy="750627"/>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chemeClr val="tx1"/>
              </a:solidFill>
            </a:endParaRPr>
          </a:p>
        </p:txBody>
      </p:sp>
      <p:sp>
        <p:nvSpPr>
          <p:cNvPr id="10" name="Flecha curvada hacia la derecha 9"/>
          <p:cNvSpPr/>
          <p:nvPr/>
        </p:nvSpPr>
        <p:spPr>
          <a:xfrm rot="20114352">
            <a:off x="2008496" y="4546979"/>
            <a:ext cx="423081" cy="750627"/>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solidFill>
                <a:schemeClr val="tx1"/>
              </a:solidFill>
            </a:endParaRPr>
          </a:p>
        </p:txBody>
      </p:sp>
    </p:spTree>
    <p:extLst>
      <p:ext uri="{BB962C8B-B14F-4D97-AF65-F5344CB8AC3E}">
        <p14:creationId xmlns:p14="http://schemas.microsoft.com/office/powerpoint/2010/main" val="328535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444A5-CB41-B24A-9B06-C11BC849D8FD}"/>
              </a:ext>
            </a:extLst>
          </p:cNvPr>
          <p:cNvSpPr>
            <a:spLocks noGrp="1"/>
          </p:cNvSpPr>
          <p:nvPr>
            <p:ph type="title"/>
          </p:nvPr>
        </p:nvSpPr>
        <p:spPr>
          <a:xfrm>
            <a:off x="571500" y="227013"/>
            <a:ext cx="6483266" cy="813000"/>
          </a:xfrm>
        </p:spPr>
        <p:txBody>
          <a:bodyPr/>
          <a:lstStyle/>
          <a:p>
            <a:r>
              <a:rPr lang="es-CL" sz="3200" dirty="0">
                <a:solidFill>
                  <a:schemeClr val="bg1"/>
                </a:solidFill>
              </a:rPr>
              <a:t>Conclusión/Aprendizajes</a:t>
            </a:r>
          </a:p>
        </p:txBody>
      </p:sp>
      <p:sp>
        <p:nvSpPr>
          <p:cNvPr id="3" name="Marcador de texto 2">
            <a:extLst>
              <a:ext uri="{FF2B5EF4-FFF2-40B4-BE49-F238E27FC236}">
                <a16:creationId xmlns:a16="http://schemas.microsoft.com/office/drawing/2014/main" id="{6AEA6247-74D3-E441-A4B1-0FE745235EFB}"/>
              </a:ext>
            </a:extLst>
          </p:cNvPr>
          <p:cNvSpPr>
            <a:spLocks noGrp="1"/>
          </p:cNvSpPr>
          <p:nvPr>
            <p:ph type="body" idx="1"/>
          </p:nvPr>
        </p:nvSpPr>
        <p:spPr/>
        <p:txBody>
          <a:bodyPr/>
          <a:lstStyle/>
          <a:p>
            <a:r>
              <a:rPr lang="es-CL" dirty="0"/>
              <a:t>EL modelo conceptual nos permitirá tener las primeras visiones de la necesidad que requiere el cliente.</a:t>
            </a:r>
          </a:p>
          <a:p>
            <a:r>
              <a:rPr lang="es-CL" dirty="0"/>
              <a:t>Debemos considerar todas las formas necesarias para recoger la información explicada por nuestro cliente, de tal forma que no queden duda sobre la necesidad a cubrir.</a:t>
            </a:r>
          </a:p>
          <a:p>
            <a:r>
              <a:rPr lang="es-CL" dirty="0"/>
              <a:t>Las vistas de usuario y narrativa nos entregaran información relevante del sistema.</a:t>
            </a:r>
          </a:p>
          <a:p>
            <a:r>
              <a:rPr lang="es-CL" dirty="0"/>
              <a:t>Las reglas de negocio son características especificas como restricciones como permisiones que deberá cumplir nuestro diseño de base de datos.</a:t>
            </a:r>
          </a:p>
          <a:p>
            <a:r>
              <a:rPr lang="es-CL" dirty="0"/>
              <a:t>Un modelo de entidad relación es un modelo que permitirá según las necesidades del cliente representar las entidades, atributos y relaciones del sistema a desarrollar.</a:t>
            </a:r>
            <a:endParaRPr lang="es-ES_tradnl" dirty="0"/>
          </a:p>
          <a:p>
            <a:endParaRPr lang="es-CL" dirty="0"/>
          </a:p>
        </p:txBody>
      </p:sp>
    </p:spTree>
    <p:extLst>
      <p:ext uri="{BB962C8B-B14F-4D97-AF65-F5344CB8AC3E}">
        <p14:creationId xmlns:p14="http://schemas.microsoft.com/office/powerpoint/2010/main" val="255794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416205" y="212725"/>
            <a:ext cx="6652974" cy="813000"/>
          </a:xfrm>
        </p:spPr>
        <p:txBody>
          <a:bodyPr/>
          <a:lstStyle/>
          <a:p>
            <a:r>
              <a:rPr lang="es-ES_tradnl" dirty="0">
                <a:solidFill>
                  <a:schemeClr val="bg1"/>
                </a:solidFill>
              </a:rPr>
              <a:t>Conocimientos previos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¿Qué es un modelo conceptual y sus principales características?</a:t>
            </a:r>
          </a:p>
          <a:p>
            <a:r>
              <a:rPr lang="es-ES_tradnl" dirty="0"/>
              <a:t>¿Cómo se recoge la información para crear el diseño del modelo conceptual?</a:t>
            </a:r>
          </a:p>
          <a:p>
            <a:r>
              <a:rPr lang="es-ES_tradnl" dirty="0"/>
              <a:t>¿Qué son las vistas de usuarios y Narrativas del cliente?</a:t>
            </a:r>
          </a:p>
          <a:p>
            <a:r>
              <a:rPr lang="es-ES_tradnl" dirty="0"/>
              <a:t>¿Qué es/son las reglas de negocio?</a:t>
            </a:r>
          </a:p>
          <a:p>
            <a:r>
              <a:rPr lang="es-ES_tradnl" dirty="0"/>
              <a:t>¿Se pueden representar las reglas de negocio en el modelo conceptual?</a:t>
            </a:r>
          </a:p>
          <a:p>
            <a:r>
              <a:rPr lang="es-ES_tradnl" dirty="0"/>
              <a:t>¿Qué es un Modelo de Entidad Relación?</a:t>
            </a:r>
          </a:p>
          <a:p>
            <a:r>
              <a:rPr lang="es-ES_tradnl" dirty="0"/>
              <a:t>¿De que componentes se compone un Modelo de Entidad Relación (MER)?</a:t>
            </a:r>
          </a:p>
          <a:p>
            <a:endParaRPr lang="es-ES_tradnl" dirty="0"/>
          </a:p>
        </p:txBody>
      </p:sp>
    </p:spTree>
    <p:extLst>
      <p:ext uri="{BB962C8B-B14F-4D97-AF65-F5344CB8AC3E}">
        <p14:creationId xmlns:p14="http://schemas.microsoft.com/office/powerpoint/2010/main" val="18223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1" y="212725"/>
            <a:ext cx="6686428" cy="813000"/>
          </a:xfrm>
        </p:spPr>
        <p:txBody>
          <a:bodyPr/>
          <a:lstStyle/>
          <a:p>
            <a:r>
              <a:rPr lang="es-CL" dirty="0">
                <a:solidFill>
                  <a:schemeClr val="bg1"/>
                </a:solidFill>
              </a:rPr>
              <a:t>Diseño Conceptual</a:t>
            </a:r>
          </a:p>
        </p:txBody>
      </p:sp>
      <p:sp>
        <p:nvSpPr>
          <p:cNvPr id="3" name="Marcador de texto 2"/>
          <p:cNvSpPr>
            <a:spLocks noGrp="1"/>
          </p:cNvSpPr>
          <p:nvPr>
            <p:ph type="body" idx="1"/>
          </p:nvPr>
        </p:nvSpPr>
        <p:spPr/>
        <p:txBody>
          <a:bodyPr/>
          <a:lstStyle/>
          <a:p>
            <a:pPr marL="0" indent="0" algn="just">
              <a:buNone/>
            </a:pPr>
            <a:r>
              <a:rPr lang="es-CL" dirty="0"/>
              <a:t>El </a:t>
            </a:r>
            <a:r>
              <a:rPr lang="es-CL" b="1" dirty="0"/>
              <a:t>diseño conceptual </a:t>
            </a:r>
            <a:r>
              <a:rPr lang="es-CL" dirty="0"/>
              <a:t>de bases de datos, permite crear un modelo que tiene una descripción concisa de los </a:t>
            </a:r>
            <a:r>
              <a:rPr lang="es-CL" b="1" dirty="0"/>
              <a:t>requerimientos</a:t>
            </a:r>
            <a:r>
              <a:rPr lang="es-CL" dirty="0"/>
              <a:t> de los usuarios. A este </a:t>
            </a:r>
            <a:r>
              <a:rPr lang="es-CL" b="1" dirty="0"/>
              <a:t>modelo de datos </a:t>
            </a:r>
            <a:r>
              <a:rPr lang="es-CL" dirty="0"/>
              <a:t>de alto nivel se le denomina </a:t>
            </a:r>
            <a:r>
              <a:rPr lang="es-CL" b="1" dirty="0"/>
              <a:t>Modelo Conceptual o Modelo Entidad-Relación.</a:t>
            </a:r>
            <a:endParaRPr lang="es-CL" dirty="0"/>
          </a:p>
          <a:p>
            <a:r>
              <a:rPr lang="es-ES" dirty="0"/>
              <a:t>Un modelo conceptual de datos identifica las relaciones de más alto nivel entre las diferentes entidades.</a:t>
            </a:r>
          </a:p>
          <a:p>
            <a:r>
              <a:rPr lang="es-ES" dirty="0"/>
              <a:t>Las características del modelo conceptual de datos incluyen:</a:t>
            </a:r>
          </a:p>
          <a:p>
            <a:pPr lvl="1"/>
            <a:r>
              <a:rPr lang="es-ES" dirty="0"/>
              <a:t>las entidades importantes y las relaciones entre ellas.</a:t>
            </a:r>
          </a:p>
          <a:p>
            <a:pPr lvl="1"/>
            <a:r>
              <a:rPr lang="es-ES" dirty="0"/>
              <a:t>No se especifica ningún atributo.</a:t>
            </a:r>
          </a:p>
          <a:p>
            <a:pPr lvl="1"/>
            <a:r>
              <a:rPr lang="es-ES" dirty="0"/>
              <a:t>No se especifica ninguna clave principal.</a:t>
            </a:r>
            <a:endParaRPr lang="es-CL" dirty="0"/>
          </a:p>
          <a:p>
            <a:pPr marL="0" indent="0" algn="just">
              <a:buNone/>
            </a:pPr>
            <a:r>
              <a:rPr lang="es-CL" dirty="0"/>
              <a:t>Por ejemplo, si nos piden crear un modelo conceptual para una empresa de ventas de alimento de mascotas, lo primero que debemos identificar son los principales datos como: Marca de productos, cantidad de productos, tipo de productos, datos conceptuales que son recogidos de forma rápida, ágil y sencilla.</a:t>
            </a:r>
            <a:endParaRPr lang="es-ES" dirty="0"/>
          </a:p>
        </p:txBody>
      </p:sp>
    </p:spTree>
    <p:extLst>
      <p:ext uri="{BB962C8B-B14F-4D97-AF65-F5344CB8AC3E}">
        <p14:creationId xmlns:p14="http://schemas.microsoft.com/office/powerpoint/2010/main" val="3636851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842C1-C83D-4754-95B6-6FB73F81A153}"/>
              </a:ext>
            </a:extLst>
          </p:cNvPr>
          <p:cNvSpPr>
            <a:spLocks noGrp="1"/>
          </p:cNvSpPr>
          <p:nvPr>
            <p:ph type="title"/>
          </p:nvPr>
        </p:nvSpPr>
        <p:spPr>
          <a:xfrm>
            <a:off x="1371600" y="212725"/>
            <a:ext cx="6697579" cy="813000"/>
          </a:xfrm>
        </p:spPr>
        <p:txBody>
          <a:bodyPr/>
          <a:lstStyle/>
          <a:p>
            <a:r>
              <a:rPr lang="es-CL" sz="4000" dirty="0">
                <a:solidFill>
                  <a:schemeClr val="bg1"/>
                </a:solidFill>
              </a:rPr>
              <a:t>Vistas y Narrativas de Usuario</a:t>
            </a:r>
          </a:p>
        </p:txBody>
      </p:sp>
      <p:sp>
        <p:nvSpPr>
          <p:cNvPr id="3" name="Marcador de texto 2">
            <a:extLst>
              <a:ext uri="{FF2B5EF4-FFF2-40B4-BE49-F238E27FC236}">
                <a16:creationId xmlns:a16="http://schemas.microsoft.com/office/drawing/2014/main" id="{D93F1BE9-CA4F-4B18-87A0-81747D70172A}"/>
              </a:ext>
            </a:extLst>
          </p:cNvPr>
          <p:cNvSpPr>
            <a:spLocks noGrp="1"/>
          </p:cNvSpPr>
          <p:nvPr>
            <p:ph type="body" idx="1"/>
          </p:nvPr>
        </p:nvSpPr>
        <p:spPr/>
        <p:txBody>
          <a:bodyPr/>
          <a:lstStyle/>
          <a:p>
            <a:r>
              <a:rPr lang="es-CL" dirty="0"/>
              <a:t>Las vistas y narrativas de usuarios, son los elementos que entrega el cliente para especificar las principales necesidades que requiere resolver, estos elementos permitirán al equipo desarrollador conocer y comprender de primera instancia la lógica y necesidades del negocio.</a:t>
            </a:r>
          </a:p>
          <a:p>
            <a:endParaRPr lang="es-CL" dirty="0"/>
          </a:p>
          <a:p>
            <a:r>
              <a:rPr lang="es-CL" dirty="0"/>
              <a:t>Ejemplo de Narrativa de Usuario:</a:t>
            </a:r>
          </a:p>
          <a:p>
            <a:pPr lvl="1"/>
            <a:r>
              <a:rPr lang="es-CL" dirty="0"/>
              <a:t>El cliente en una reunión da a conocer las necesidades que quiere cubrir. El comenta que su local de venta de productos de alimento para mascotas requiere contar con un sistema que pueda emitir facturas electrónicas, para así mantener un control de los productos que mantiene en stock como los que se han vendido durante, el día, dentro de una de sus especificaciones el usuario indica que requiere que toda venta sobre un valor pre determinado cuente con un porcentaje de descuento de forma automática por el nuevo sistema y desarrollo del modelo de base de datos.</a:t>
            </a:r>
          </a:p>
          <a:p>
            <a:pPr lvl="1"/>
            <a:endParaRPr lang="es-CL" dirty="0"/>
          </a:p>
          <a:p>
            <a:pPr marL="533400" lvl="1" indent="0">
              <a:buNone/>
            </a:pPr>
            <a:endParaRPr lang="es-CL" dirty="0"/>
          </a:p>
        </p:txBody>
      </p:sp>
    </p:spTree>
    <p:extLst>
      <p:ext uri="{BB962C8B-B14F-4D97-AF65-F5344CB8AC3E}">
        <p14:creationId xmlns:p14="http://schemas.microsoft.com/office/powerpoint/2010/main" val="2709706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CD0F9-4127-4286-81F0-4B36979C5394}"/>
              </a:ext>
            </a:extLst>
          </p:cNvPr>
          <p:cNvSpPr>
            <a:spLocks noGrp="1"/>
          </p:cNvSpPr>
          <p:nvPr>
            <p:ph type="title"/>
          </p:nvPr>
        </p:nvSpPr>
        <p:spPr>
          <a:xfrm>
            <a:off x="1371600" y="212725"/>
            <a:ext cx="6697579" cy="813000"/>
          </a:xfrm>
        </p:spPr>
        <p:txBody>
          <a:bodyPr/>
          <a:lstStyle/>
          <a:p>
            <a:r>
              <a:rPr lang="es-CL" dirty="0">
                <a:solidFill>
                  <a:schemeClr val="bg1"/>
                </a:solidFill>
              </a:rPr>
              <a:t>Vista de Usuario</a:t>
            </a:r>
          </a:p>
        </p:txBody>
      </p:sp>
      <p:sp>
        <p:nvSpPr>
          <p:cNvPr id="3" name="Marcador de texto 2">
            <a:extLst>
              <a:ext uri="{FF2B5EF4-FFF2-40B4-BE49-F238E27FC236}">
                <a16:creationId xmlns:a16="http://schemas.microsoft.com/office/drawing/2014/main" id="{E43CCAF2-4C25-424B-B54B-8007F3EC66C5}"/>
              </a:ext>
            </a:extLst>
          </p:cNvPr>
          <p:cNvSpPr>
            <a:spLocks noGrp="1"/>
          </p:cNvSpPr>
          <p:nvPr>
            <p:ph type="body" idx="1"/>
          </p:nvPr>
        </p:nvSpPr>
        <p:spPr/>
        <p:txBody>
          <a:bodyPr/>
          <a:lstStyle/>
          <a:p>
            <a:r>
              <a:rPr lang="es-CL" dirty="0"/>
              <a:t>Ejemplo de Vista de Usuario:</a:t>
            </a:r>
          </a:p>
          <a:p>
            <a:pPr lvl="1"/>
            <a:r>
              <a:rPr lang="es-CL" dirty="0"/>
              <a:t>El cliente entrega un formulario que actualmente completa a mano:</a:t>
            </a:r>
          </a:p>
          <a:p>
            <a:endParaRPr lang="es-CL" dirty="0"/>
          </a:p>
        </p:txBody>
      </p:sp>
      <p:pic>
        <p:nvPicPr>
          <p:cNvPr id="4" name="Imagen 3">
            <a:extLst>
              <a:ext uri="{FF2B5EF4-FFF2-40B4-BE49-F238E27FC236}">
                <a16:creationId xmlns:a16="http://schemas.microsoft.com/office/drawing/2014/main" id="{DD68D9A0-13E2-4DE6-8978-A38DCA8346DD}"/>
              </a:ext>
            </a:extLst>
          </p:cNvPr>
          <p:cNvPicPr>
            <a:picLocks noChangeAspect="1"/>
          </p:cNvPicPr>
          <p:nvPr/>
        </p:nvPicPr>
        <p:blipFill>
          <a:blip r:embed="rId3"/>
          <a:stretch>
            <a:fillRect/>
          </a:stretch>
        </p:blipFill>
        <p:spPr>
          <a:xfrm>
            <a:off x="3181350" y="2266365"/>
            <a:ext cx="5629275" cy="4128135"/>
          </a:xfrm>
          <a:prstGeom prst="rect">
            <a:avLst/>
          </a:prstGeom>
        </p:spPr>
      </p:pic>
    </p:spTree>
    <p:extLst>
      <p:ext uri="{BB962C8B-B14F-4D97-AF65-F5344CB8AC3E}">
        <p14:creationId xmlns:p14="http://schemas.microsoft.com/office/powerpoint/2010/main" val="159573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6BD0A-F5C7-4DFD-A3D1-F4D967CD15C9}"/>
              </a:ext>
            </a:extLst>
          </p:cNvPr>
          <p:cNvSpPr>
            <a:spLocks noGrp="1"/>
          </p:cNvSpPr>
          <p:nvPr>
            <p:ph type="title"/>
          </p:nvPr>
        </p:nvSpPr>
        <p:spPr>
          <a:xfrm>
            <a:off x="1371600" y="212725"/>
            <a:ext cx="6697579" cy="813000"/>
          </a:xfrm>
        </p:spPr>
        <p:txBody>
          <a:bodyPr/>
          <a:lstStyle/>
          <a:p>
            <a:r>
              <a:rPr lang="es-ES" dirty="0">
                <a:solidFill>
                  <a:schemeClr val="bg1"/>
                </a:solidFill>
              </a:rPr>
              <a:t>Reglas de negocio</a:t>
            </a:r>
            <a:endParaRPr lang="es-CL" dirty="0">
              <a:solidFill>
                <a:schemeClr val="bg1"/>
              </a:solidFill>
            </a:endParaRPr>
          </a:p>
        </p:txBody>
      </p:sp>
      <p:sp>
        <p:nvSpPr>
          <p:cNvPr id="3" name="Marcador de texto 2">
            <a:extLst>
              <a:ext uri="{FF2B5EF4-FFF2-40B4-BE49-F238E27FC236}">
                <a16:creationId xmlns:a16="http://schemas.microsoft.com/office/drawing/2014/main" id="{419F1258-04C7-42EF-BAB8-EB6E1CA9D1FD}"/>
              </a:ext>
            </a:extLst>
          </p:cNvPr>
          <p:cNvSpPr>
            <a:spLocks noGrp="1"/>
          </p:cNvSpPr>
          <p:nvPr>
            <p:ph type="body" idx="1"/>
          </p:nvPr>
        </p:nvSpPr>
        <p:spPr/>
        <p:txBody>
          <a:bodyPr/>
          <a:lstStyle/>
          <a:p>
            <a:r>
              <a:rPr lang="es-ES" dirty="0"/>
              <a:t>Las Reglas del Negocio o Conjunto de Reglas de Negocio (Business Rules, por su descripción en inglés) describe las políticas, normas, operaciones, definiciones y restricciones presentes en una organización y que son de vital importancia para alcanzar los objetivos. </a:t>
            </a:r>
          </a:p>
          <a:p>
            <a:r>
              <a:rPr lang="es-ES" dirty="0"/>
              <a:t>Las organizaciones funcionan siguiendo múltiples reglas de negocio, explícitas o tácitas, que están embebidas en procesos, aplicaciones informáticas, documentos, etc. Pueden residir en la cabeza de algunas personas o en el código fuente de programas informáticos. </a:t>
            </a:r>
          </a:p>
          <a:p>
            <a:r>
              <a:rPr lang="es-ES" dirty="0"/>
              <a:t>Por ejemplo, en el caso anterior de la venta de productos de alimentos para mascotas, dentro de la narrativa indicada, se puede analizar que una regla de negocio establecida es que posterior de un valor determinado el sistema automáticamente debe generar un descuento. Dentro de la vista de usuario se puede observar que posterior al registro de los productos vendidos, el sistema deberá sumar el tota.</a:t>
            </a:r>
          </a:p>
        </p:txBody>
      </p:sp>
    </p:spTree>
    <p:extLst>
      <p:ext uri="{BB962C8B-B14F-4D97-AF65-F5344CB8AC3E}">
        <p14:creationId xmlns:p14="http://schemas.microsoft.com/office/powerpoint/2010/main" val="82419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84C41-4530-4B45-BD29-C938B320D489}"/>
              </a:ext>
            </a:extLst>
          </p:cNvPr>
          <p:cNvSpPr>
            <a:spLocks noGrp="1"/>
          </p:cNvSpPr>
          <p:nvPr>
            <p:ph type="title"/>
          </p:nvPr>
        </p:nvSpPr>
        <p:spPr>
          <a:xfrm>
            <a:off x="1371600" y="212725"/>
            <a:ext cx="6697579" cy="813000"/>
          </a:xfrm>
        </p:spPr>
        <p:txBody>
          <a:bodyPr/>
          <a:lstStyle/>
          <a:p>
            <a:r>
              <a:rPr lang="es-CL" sz="4000" dirty="0">
                <a:solidFill>
                  <a:schemeClr val="bg1"/>
                </a:solidFill>
              </a:rPr>
              <a:t>Analizando Reglas de Negocio</a:t>
            </a:r>
          </a:p>
        </p:txBody>
      </p:sp>
      <p:sp>
        <p:nvSpPr>
          <p:cNvPr id="3" name="Marcador de texto 2">
            <a:extLst>
              <a:ext uri="{FF2B5EF4-FFF2-40B4-BE49-F238E27FC236}">
                <a16:creationId xmlns:a16="http://schemas.microsoft.com/office/drawing/2014/main" id="{293D483F-D3D2-4142-8AA8-2C13AEF7D247}"/>
              </a:ext>
            </a:extLst>
          </p:cNvPr>
          <p:cNvSpPr>
            <a:spLocks noGrp="1"/>
          </p:cNvSpPr>
          <p:nvPr>
            <p:ph type="body" idx="1"/>
          </p:nvPr>
        </p:nvSpPr>
        <p:spPr/>
        <p:txBody>
          <a:bodyPr/>
          <a:lstStyle/>
          <a:p>
            <a:r>
              <a:rPr lang="es-CL" dirty="0"/>
              <a:t>Ejemplo de Narrativa de Usuario:</a:t>
            </a:r>
          </a:p>
          <a:p>
            <a:pPr lvl="1"/>
            <a:r>
              <a:rPr lang="es-CL" dirty="0"/>
              <a:t>El cliente en una reunión da a conocer las necesidades que quiere cubrir. El comenta que su local de venta de productos de alimento para mascotas requiere contar con un sistema que pueda emitir facturas electrónicas, para así mantener un control de los productos que mantiene en stock como los que se han vendido durante, el día, </a:t>
            </a:r>
            <a:r>
              <a:rPr lang="es-CL" b="1" dirty="0"/>
              <a:t>dentro de una de sus especificaciones el usuario indica que requiere que toda venta sobre un valor pre determinado cuente con un porcentaje de descuento de forma automática por el nuevo sistema y desarrollo del modelo de base de datos.</a:t>
            </a:r>
          </a:p>
          <a:p>
            <a:endParaRPr lang="es-CL" dirty="0"/>
          </a:p>
        </p:txBody>
      </p:sp>
    </p:spTree>
    <p:extLst>
      <p:ext uri="{BB962C8B-B14F-4D97-AF65-F5344CB8AC3E}">
        <p14:creationId xmlns:p14="http://schemas.microsoft.com/office/powerpoint/2010/main" val="157941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4AE6F-2A36-4081-A202-925735B9E18C}"/>
              </a:ext>
            </a:extLst>
          </p:cNvPr>
          <p:cNvSpPr>
            <a:spLocks noGrp="1"/>
          </p:cNvSpPr>
          <p:nvPr>
            <p:ph type="title"/>
          </p:nvPr>
        </p:nvSpPr>
        <p:spPr>
          <a:xfrm>
            <a:off x="1352550" y="212725"/>
            <a:ext cx="6716629" cy="813000"/>
          </a:xfrm>
        </p:spPr>
        <p:txBody>
          <a:bodyPr/>
          <a:lstStyle/>
          <a:p>
            <a:r>
              <a:rPr lang="es-CL" sz="4000" dirty="0">
                <a:solidFill>
                  <a:schemeClr val="bg1"/>
                </a:solidFill>
              </a:rPr>
              <a:t>Analizando Reglas de Negocio</a:t>
            </a:r>
            <a:endParaRPr lang="es-CL" sz="4000" dirty="0"/>
          </a:p>
        </p:txBody>
      </p:sp>
      <p:sp>
        <p:nvSpPr>
          <p:cNvPr id="3" name="Marcador de texto 2">
            <a:extLst>
              <a:ext uri="{FF2B5EF4-FFF2-40B4-BE49-F238E27FC236}">
                <a16:creationId xmlns:a16="http://schemas.microsoft.com/office/drawing/2014/main" id="{98DF549E-FDA7-414F-A6FD-ADC9BF3261B3}"/>
              </a:ext>
            </a:extLst>
          </p:cNvPr>
          <p:cNvSpPr>
            <a:spLocks noGrp="1"/>
          </p:cNvSpPr>
          <p:nvPr>
            <p:ph type="body" idx="1"/>
          </p:nvPr>
        </p:nvSpPr>
        <p:spPr/>
        <p:txBody>
          <a:bodyPr/>
          <a:lstStyle/>
          <a:p>
            <a:endParaRPr lang="es-CL" dirty="0"/>
          </a:p>
        </p:txBody>
      </p:sp>
      <p:pic>
        <p:nvPicPr>
          <p:cNvPr id="5" name="Imagen 4">
            <a:extLst>
              <a:ext uri="{FF2B5EF4-FFF2-40B4-BE49-F238E27FC236}">
                <a16:creationId xmlns:a16="http://schemas.microsoft.com/office/drawing/2014/main" id="{5A67E4F0-1CB2-42A5-867C-1C17485571DC}"/>
              </a:ext>
            </a:extLst>
          </p:cNvPr>
          <p:cNvPicPr>
            <a:picLocks noChangeAspect="1"/>
          </p:cNvPicPr>
          <p:nvPr/>
        </p:nvPicPr>
        <p:blipFill>
          <a:blip r:embed="rId2"/>
          <a:stretch>
            <a:fillRect/>
          </a:stretch>
        </p:blipFill>
        <p:spPr>
          <a:xfrm>
            <a:off x="1838325" y="1244600"/>
            <a:ext cx="8020050" cy="5400675"/>
          </a:xfrm>
          <a:prstGeom prst="rect">
            <a:avLst/>
          </a:prstGeom>
        </p:spPr>
      </p:pic>
    </p:spTree>
    <p:extLst>
      <p:ext uri="{BB962C8B-B14F-4D97-AF65-F5344CB8AC3E}">
        <p14:creationId xmlns:p14="http://schemas.microsoft.com/office/powerpoint/2010/main" val="14983328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2341</Words>
  <Application>Microsoft Office PowerPoint</Application>
  <PresentationFormat>Panorámica</PresentationFormat>
  <Paragraphs>248</Paragraphs>
  <Slides>27</Slides>
  <Notes>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Bebas Neue</vt:lpstr>
      <vt:lpstr>Calibri</vt:lpstr>
      <vt:lpstr>Calibri Light</vt:lpstr>
      <vt:lpstr>Franklin Gothic</vt:lpstr>
      <vt:lpstr>Roboto Mono</vt:lpstr>
      <vt:lpstr>Wingdings</vt:lpstr>
      <vt:lpstr>Wingdings 2</vt:lpstr>
      <vt:lpstr>Tema de Office</vt:lpstr>
      <vt:lpstr>MODELAMIENTO DE DATOS</vt:lpstr>
      <vt:lpstr>Modelo Conceptual de una Base de Datos</vt:lpstr>
      <vt:lpstr>Conocimientos previos</vt:lpstr>
      <vt:lpstr>Diseño Conceptual</vt:lpstr>
      <vt:lpstr>Vistas y Narrativas de Usuario</vt:lpstr>
      <vt:lpstr>Vista de Usuario</vt:lpstr>
      <vt:lpstr>Reglas de negocio</vt:lpstr>
      <vt:lpstr>Analizando Reglas de Negocio</vt:lpstr>
      <vt:lpstr>Analizando Reglas de Negocio</vt:lpstr>
      <vt:lpstr>Diseño de una Base de Datos</vt:lpstr>
      <vt:lpstr>Diseño de una Base de Datos</vt:lpstr>
      <vt:lpstr>Entidades</vt:lpstr>
      <vt:lpstr>Atributos</vt:lpstr>
      <vt:lpstr>Entidades y Atributos</vt:lpstr>
      <vt:lpstr>Reconociendo Entidades</vt:lpstr>
      <vt:lpstr>Reconociendo Entidades</vt:lpstr>
      <vt:lpstr>Reconociendo Entidades</vt:lpstr>
      <vt:lpstr>Reconociendo Entidades</vt:lpstr>
      <vt:lpstr>Reconociendo Entidades</vt:lpstr>
      <vt:lpstr>Reconociendo Entidades</vt:lpstr>
      <vt:lpstr>Atributo</vt:lpstr>
      <vt:lpstr>Atributo</vt:lpstr>
      <vt:lpstr>Relaciones</vt:lpstr>
      <vt:lpstr>Relaciones</vt:lpstr>
      <vt:lpstr>Importancia de esta etapa</vt:lpstr>
      <vt:lpstr>Resumen</vt:lpstr>
      <vt:lpstr>Conclusión/Aprendizajes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dc:title>
  <dc:creator>Williams Flores C.</dc:creator>
  <cp:lastModifiedBy>Williams Flores C.</cp:lastModifiedBy>
  <cp:revision>25</cp:revision>
  <dcterms:created xsi:type="dcterms:W3CDTF">2019-11-24T13:52:01Z</dcterms:created>
  <dcterms:modified xsi:type="dcterms:W3CDTF">2019-12-26T15:02:30Z</dcterms:modified>
</cp:coreProperties>
</file>